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7" r:id="rId2"/>
    <p:sldId id="258" r:id="rId3"/>
    <p:sldId id="256" r:id="rId4"/>
    <p:sldId id="259" r:id="rId5"/>
    <p:sldId id="260" r:id="rId6"/>
    <p:sldId id="261" r:id="rId7"/>
    <p:sldId id="262" r:id="rId8"/>
    <p:sldId id="263" r:id="rId9"/>
    <p:sldId id="264" r:id="rId10"/>
    <p:sldId id="265" r:id="rId11"/>
    <p:sldId id="266" r:id="rId12"/>
    <p:sldId id="268" r:id="rId13"/>
    <p:sldId id="269" r:id="rId14"/>
    <p:sldId id="270" r:id="rId15"/>
    <p:sldId id="271" r:id="rId16"/>
    <p:sldId id="273" r:id="rId17"/>
    <p:sldId id="272" r:id="rId18"/>
  </p:sldIdLst>
  <p:sldSz cx="9144000" cy="6858000" type="screen4x3"/>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1208C6E0-B3CD-40E3-85C9-5C4C5B08E420}" type="datetimeFigureOut">
              <a:rPr lang="it-IT" smtClean="0"/>
              <a:pPr/>
              <a:t>28/10/2014</a:t>
            </a:fld>
            <a:endParaRPr lang="it-IT"/>
          </a:p>
        </p:txBody>
      </p:sp>
      <p:sp>
        <p:nvSpPr>
          <p:cNvPr id="4" name="Segnaposto piè di pagina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ECBD4CD9-3D59-492B-B34E-9E1B82C575D7}" type="slidenum">
              <a:rPr lang="it-IT" smtClean="0"/>
              <a:pPr/>
              <a:t>‹N›</a:t>
            </a:fld>
            <a:endParaRPr lang="it-IT"/>
          </a:p>
        </p:txBody>
      </p:sp>
    </p:spTree>
    <p:extLst>
      <p:ext uri="{BB962C8B-B14F-4D97-AF65-F5344CB8AC3E}">
        <p14:creationId xmlns:p14="http://schemas.microsoft.com/office/powerpoint/2010/main" xmlns="" val="176572867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D27216FB-BB4E-4E7D-87DB-7E26EC742129}" type="datetimeFigureOut">
              <a:rPr lang="it-IT" smtClean="0"/>
              <a:pPr/>
              <a:t>28/10/2014</a:t>
            </a:fld>
            <a:endParaRPr lang="it-IT"/>
          </a:p>
        </p:txBody>
      </p:sp>
      <p:sp>
        <p:nvSpPr>
          <p:cNvPr id="4" name="Segnaposto immagine diapositiva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76D2F6C-E639-46E2-9310-1FB7080B8184}" type="slidenum">
              <a:rPr lang="it-IT" smtClean="0"/>
              <a:pPr/>
              <a:t>‹N›</a:t>
            </a:fld>
            <a:endParaRPr lang="it-IT"/>
          </a:p>
        </p:txBody>
      </p:sp>
    </p:spTree>
    <p:extLst>
      <p:ext uri="{BB962C8B-B14F-4D97-AF65-F5344CB8AC3E}">
        <p14:creationId xmlns:p14="http://schemas.microsoft.com/office/powerpoint/2010/main" xmlns="" val="44211768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Tree>
    <p:extLst>
      <p:ext uri="{BB962C8B-B14F-4D97-AF65-F5344CB8AC3E}">
        <p14:creationId xmlns:p14="http://schemas.microsoft.com/office/powerpoint/2010/main" xmlns="" val="172647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Tree>
    <p:extLst>
      <p:ext uri="{BB962C8B-B14F-4D97-AF65-F5344CB8AC3E}">
        <p14:creationId xmlns:p14="http://schemas.microsoft.com/office/powerpoint/2010/main" xmlns="" val="2885967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35DAAA2-A942-4A2A-BA1D-D5BDC0D7300C}" type="datetime1">
              <a:rPr lang="it-IT" smtClean="0"/>
              <a:pPr/>
              <a:t>28/10/2014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0477B8-828A-42F3-B9BA-11CA5663FE55}" type="datetime1">
              <a:rPr lang="it-IT" smtClean="0"/>
              <a:pPr/>
              <a:t>28/10/2014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C5776B82-9721-4956-86B2-E38CE100B0E9}" type="datetime1">
              <a:rPr lang="it-IT" smtClean="0"/>
              <a:pPr/>
              <a:t>28/10/2014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F382207-0DEE-4C50-8FDB-C6157525D955}" type="datetime1">
              <a:rPr lang="it-IT" smtClean="0"/>
              <a:pPr/>
              <a:t>28/10/2014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30CA422-F15E-4994-B0A1-7658FEDD9D5F}" type="datetime1">
              <a:rPr lang="it-IT" smtClean="0"/>
              <a:pPr/>
              <a:t>28/10/2014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02E5437-0370-4949-BDDA-0CDA38BFE204}" type="datetime1">
              <a:rPr lang="it-IT" smtClean="0"/>
              <a:pPr/>
              <a:t>28/10/2014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9023A05-A507-4B0F-BB98-0C3E198E79C8}" type="datetime1">
              <a:rPr lang="it-IT" smtClean="0"/>
              <a:pPr/>
              <a:t>28/10/2014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183C8B85-49F9-4430-93DF-5970C8F4B7C6}" type="datetime1">
              <a:rPr lang="it-IT" smtClean="0"/>
              <a:pPr/>
              <a:t>28/10/2014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A627FE2-0F6D-4A76-957F-6251ED321855}" type="datetime1">
              <a:rPr lang="it-IT" smtClean="0"/>
              <a:pPr/>
              <a:t>28/10/2014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B49FE79C-A574-4B25-981A-1D85E36ADBE5}" type="datetime1">
              <a:rPr lang="it-IT" smtClean="0"/>
              <a:pPr/>
              <a:t>28/10/2014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6FCDEED-3D6C-47A3-AF24-9CC1DE32BED7}" type="datetime1">
              <a:rPr lang="it-IT" smtClean="0"/>
              <a:pPr/>
              <a:t>28/10/2014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447901B-9A76-4CC2-B17F-A43076F9B611}"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B51096-895D-42BA-A45D-C7E5257BCFF4}" type="datetime1">
              <a:rPr lang="it-IT" smtClean="0"/>
              <a:pPr/>
              <a:t>28/10/2014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47901B-9A76-4CC2-B17F-A43076F9B611}"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fontAlgn="base"/>
            <a:r>
              <a:rPr lang="en-US" sz="1400" b="1" dirty="0" smtClean="0">
                <a:solidFill>
                  <a:srgbClr val="002060"/>
                </a:solidFill>
              </a:rPr>
              <a:t>GLOBAL DEFINITION OF SOCIAL WORK</a:t>
            </a:r>
          </a:p>
          <a:p>
            <a:pPr algn="just" fontAlgn="base"/>
            <a:r>
              <a:rPr lang="en-US" sz="1400" dirty="0" smtClean="0">
                <a:solidFill>
                  <a:srgbClr val="002060"/>
                </a:solidFill>
              </a:rPr>
              <a:t>“</a:t>
            </a:r>
            <a:r>
              <a:rPr lang="en-US" sz="1400" i="1" dirty="0">
                <a:solidFill>
                  <a:srgbClr val="002060"/>
                </a:solidFill>
              </a:rPr>
              <a:t>Social work is a practice-based profession and an academic discipline that promotes social change and development, social cohesion, and the empowerment and liberation of people. Principles of social justice, human rights, collective responsibility and respect for diversities are central to social work.  Underpinned by theories of social work, social sciences, humanities and indigenous knowledge, social work engages people and structures to address life challenges and enhance </a:t>
            </a:r>
            <a:r>
              <a:rPr lang="en-US" sz="1400" i="1" dirty="0" smtClean="0">
                <a:solidFill>
                  <a:srgbClr val="002060"/>
                </a:solidFill>
              </a:rPr>
              <a:t>wellbeing. The </a:t>
            </a:r>
            <a:r>
              <a:rPr lang="en-US" sz="1400" i="1" dirty="0">
                <a:solidFill>
                  <a:srgbClr val="002060"/>
                </a:solidFill>
              </a:rPr>
              <a:t>above definition may be amplified at national and/or regional levels</a:t>
            </a:r>
            <a:r>
              <a:rPr lang="en-US" sz="1400" dirty="0" smtClean="0">
                <a:solidFill>
                  <a:srgbClr val="002060"/>
                </a:solidFill>
              </a:rPr>
              <a:t>”</a:t>
            </a:r>
          </a:p>
          <a:p>
            <a:pPr algn="just" fontAlgn="base"/>
            <a:r>
              <a:rPr lang="en-US" sz="1400" dirty="0" smtClean="0">
                <a:solidFill>
                  <a:srgbClr val="002060"/>
                </a:solidFill>
              </a:rPr>
              <a:t>		(IFSW General Meeting and the IASSW in Assembly July 2014)</a:t>
            </a:r>
            <a:endParaRPr lang="en-US" sz="1200" dirty="0">
              <a:solidFill>
                <a:srgbClr val="002060"/>
              </a:solidFill>
            </a:endParaRPr>
          </a:p>
          <a:p>
            <a:pPr algn="just"/>
            <a:r>
              <a:rPr lang="it-IT" sz="1200" dirty="0" smtClean="0">
                <a:solidFill>
                  <a:srgbClr val="002060"/>
                </a:solidFill>
              </a:rPr>
              <a:t>“</a:t>
            </a:r>
            <a:r>
              <a:rPr lang="it-IT" sz="1400" dirty="0">
                <a:solidFill>
                  <a:srgbClr val="002060"/>
                </a:solidFill>
              </a:rPr>
              <a:t>I</a:t>
            </a:r>
            <a:r>
              <a:rPr lang="it-IT" sz="1400" dirty="0" smtClean="0">
                <a:solidFill>
                  <a:srgbClr val="002060"/>
                </a:solidFill>
              </a:rPr>
              <a:t>l lavoro sociale è una professione basata sulla pratica ed una disciplina accademica che promuove il cambiamento sociale e lo sviluppo, la coesione sociale, e l'</a:t>
            </a:r>
            <a:r>
              <a:rPr lang="it-IT" sz="1400" dirty="0" err="1" smtClean="0">
                <a:solidFill>
                  <a:srgbClr val="002060"/>
                </a:solidFill>
              </a:rPr>
              <a:t>autonomizzazione</a:t>
            </a:r>
            <a:r>
              <a:rPr lang="it-IT" sz="1400" dirty="0" smtClean="0">
                <a:solidFill>
                  <a:srgbClr val="002060"/>
                </a:solidFill>
              </a:rPr>
              <a:t> e la liberazione delle persone. Rispetta i principi di giustizia sociale, i diritti umani e la responsabilità collettiva e rispetta le diversità: questo è centrale nel lavoro sociale.  Caratterizzato dalle teorie sociali del lavoro, dalle scienze sociali, dalle scienze umane e dalla conoscenza diretta, il lavoro sociale impegna le persone e le strutture per realizzare la sfida verso un maggior benessere</a:t>
            </a:r>
            <a:r>
              <a:rPr lang="it-IT" sz="1200" dirty="0" smtClean="0">
                <a:solidFill>
                  <a:srgbClr val="002060"/>
                </a:solidFill>
              </a:rPr>
              <a:t>”</a:t>
            </a:r>
            <a:endParaRPr lang="it-IT" sz="1200" dirty="0">
              <a:solidFill>
                <a:srgbClr val="002060"/>
              </a:solidFill>
            </a:endParaRP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pic>
        <p:nvPicPr>
          <p:cNvPr id="7" name="Immagine 6" descr="0002.bmp"/>
          <p:cNvPicPr>
            <a:picLocks noChangeAspect="1"/>
          </p:cNvPicPr>
          <p:nvPr/>
        </p:nvPicPr>
        <p:blipFill>
          <a:blip r:embed="rId3" cstate="print"/>
          <a:stretch>
            <a:fillRect/>
          </a:stretch>
        </p:blipFill>
        <p:spPr>
          <a:xfrm>
            <a:off x="6643702" y="5214950"/>
            <a:ext cx="1143008" cy="7143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algn="l"/>
            <a:endParaRPr lang="it-IT" sz="1400" dirty="0" smtClean="0"/>
          </a:p>
          <a:p>
            <a:pPr algn="l"/>
            <a:r>
              <a:rPr lang="it-IT" sz="1800" dirty="0" smtClean="0">
                <a:solidFill>
                  <a:srgbClr val="002060"/>
                </a:solidFill>
              </a:rPr>
              <a:t>Lo </a:t>
            </a:r>
            <a:r>
              <a:rPr lang="it-IT" sz="1800" dirty="0" err="1" smtClean="0">
                <a:solidFill>
                  <a:srgbClr val="002060"/>
                </a:solidFill>
              </a:rPr>
              <a:t>Psir</a:t>
            </a:r>
            <a:r>
              <a:rPr lang="it-IT" sz="1800" dirty="0" smtClean="0">
                <a:solidFill>
                  <a:srgbClr val="002060"/>
                </a:solidFill>
              </a:rPr>
              <a:t> è costituito da: </a:t>
            </a:r>
          </a:p>
          <a:p>
            <a:pPr marL="342900" lvl="0" indent="-342900" algn="l">
              <a:buFont typeface="+mj-lt"/>
              <a:buAutoNum type="arabicPeriod"/>
            </a:pPr>
            <a:r>
              <a:rPr lang="it-IT" sz="1800" dirty="0" smtClean="0">
                <a:solidFill>
                  <a:srgbClr val="002060"/>
                </a:solidFill>
              </a:rPr>
              <a:t>Prefazione</a:t>
            </a:r>
          </a:p>
          <a:p>
            <a:pPr marL="342900" lvl="0" indent="-342900" algn="l">
              <a:buFont typeface="+mj-lt"/>
              <a:buAutoNum type="arabicPeriod"/>
            </a:pPr>
            <a:r>
              <a:rPr lang="it-IT" sz="1800" dirty="0" smtClean="0">
                <a:solidFill>
                  <a:srgbClr val="002060"/>
                </a:solidFill>
              </a:rPr>
              <a:t>metodologia di sviluppo del Piano</a:t>
            </a:r>
          </a:p>
          <a:p>
            <a:pPr marL="342900" lvl="0" indent="-342900" algn="l">
              <a:buFont typeface="+mj-lt"/>
              <a:buAutoNum type="arabicPeriod"/>
            </a:pPr>
            <a:r>
              <a:rPr lang="it-IT" sz="1800" dirty="0" smtClean="0">
                <a:solidFill>
                  <a:srgbClr val="002060"/>
                </a:solidFill>
              </a:rPr>
              <a:t>obiettivi di servizio in Liguria</a:t>
            </a:r>
          </a:p>
          <a:p>
            <a:pPr marL="342900" lvl="0" indent="-342900" algn="l">
              <a:buFont typeface="+mj-lt"/>
              <a:buAutoNum type="arabicPeriod"/>
            </a:pPr>
            <a:r>
              <a:rPr lang="it-IT" sz="1800" dirty="0" smtClean="0">
                <a:solidFill>
                  <a:srgbClr val="002060"/>
                </a:solidFill>
              </a:rPr>
              <a:t>parte 1: azioni di sistema</a:t>
            </a:r>
          </a:p>
          <a:p>
            <a:pPr marL="342900" lvl="0" indent="-342900" algn="l">
              <a:buFont typeface="+mj-lt"/>
              <a:buAutoNum type="arabicPeriod"/>
            </a:pPr>
            <a:r>
              <a:rPr lang="it-IT" sz="1800" dirty="0" smtClean="0">
                <a:solidFill>
                  <a:srgbClr val="002060"/>
                </a:solidFill>
              </a:rPr>
              <a:t>parte 2: azioni tematiche</a:t>
            </a:r>
          </a:p>
          <a:p>
            <a:pPr marL="342900" lvl="0" indent="-342900" algn="l">
              <a:buFont typeface="+mj-lt"/>
              <a:buAutoNum type="arabicPeriod"/>
            </a:pPr>
            <a:r>
              <a:rPr lang="it-IT" sz="1800" dirty="0" smtClean="0">
                <a:solidFill>
                  <a:srgbClr val="002060"/>
                </a:solidFill>
              </a:rPr>
              <a:t>allegato 1 (assetti istituzionali territoriali)</a:t>
            </a:r>
          </a:p>
          <a:p>
            <a:pPr marL="342900" lvl="0" indent="-342900" algn="l">
              <a:buFont typeface="+mj-lt"/>
              <a:buAutoNum type="arabicPeriod"/>
            </a:pPr>
            <a:r>
              <a:rPr lang="it-IT" sz="1800" dirty="0" smtClean="0">
                <a:solidFill>
                  <a:srgbClr val="002060"/>
                </a:solidFill>
              </a:rPr>
              <a:t>allegato 2 (elenco referenti azioni di piano)</a:t>
            </a:r>
          </a:p>
          <a:p>
            <a:pPr marL="342900" lvl="0" indent="-342900" algn="l">
              <a:buFont typeface="+mj-lt"/>
              <a:buAutoNum type="arabicPeriod"/>
            </a:pPr>
            <a:r>
              <a:rPr lang="it-IT" sz="1800" dirty="0" smtClean="0">
                <a:solidFill>
                  <a:srgbClr val="002060"/>
                </a:solidFill>
              </a:rPr>
              <a:t>allegato 3 (crono programma generale)</a:t>
            </a:r>
          </a:p>
          <a:p>
            <a:pPr marL="342900" lvl="0" indent="-342900" algn="l">
              <a:buFont typeface="+mj-lt"/>
              <a:buAutoNum type="arabicPeriod"/>
            </a:pPr>
            <a:r>
              <a:rPr lang="it-IT" sz="1800" dirty="0" smtClean="0">
                <a:solidFill>
                  <a:srgbClr val="002060"/>
                </a:solidFill>
              </a:rPr>
              <a:t>allegato 4 (assetti organizzativi e istituzionali)</a:t>
            </a: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827584" y="1714488"/>
            <a:ext cx="7516288" cy="4450816"/>
          </a:xfrm>
        </p:spPr>
        <p:txBody>
          <a:bodyPr>
            <a:normAutofit/>
          </a:bodyPr>
          <a:lstStyle/>
          <a:p>
            <a:r>
              <a:rPr lang="it-IT" sz="1400" dirty="0" smtClean="0">
                <a:solidFill>
                  <a:srgbClr val="002060"/>
                </a:solidFill>
              </a:rPr>
              <a:t>LA </a:t>
            </a:r>
            <a:r>
              <a:rPr lang="it-IT" sz="1400" b="1" dirty="0" smtClean="0">
                <a:solidFill>
                  <a:srgbClr val="002060"/>
                </a:solidFill>
              </a:rPr>
              <a:t>PREFAZIONE</a:t>
            </a:r>
            <a:r>
              <a:rPr lang="it-IT" sz="1400" dirty="0" smtClean="0">
                <a:solidFill>
                  <a:srgbClr val="002060"/>
                </a:solidFill>
              </a:rPr>
              <a:t> (a cura di Lorena </a:t>
            </a:r>
            <a:r>
              <a:rPr lang="it-IT" sz="1400" dirty="0" err="1" smtClean="0">
                <a:solidFill>
                  <a:srgbClr val="002060"/>
                </a:solidFill>
              </a:rPr>
              <a:t>Rambaudi</a:t>
            </a:r>
            <a:r>
              <a:rPr lang="it-IT" sz="1400" dirty="0" smtClean="0">
                <a:solidFill>
                  <a:srgbClr val="002060"/>
                </a:solidFill>
              </a:rPr>
              <a:t>, Assessore alle Politiche Socio-Sanitarie)</a:t>
            </a:r>
          </a:p>
          <a:p>
            <a:endParaRPr lang="it-IT" sz="400" dirty="0" smtClean="0">
              <a:solidFill>
                <a:srgbClr val="002060"/>
              </a:solidFill>
            </a:endParaRPr>
          </a:p>
          <a:p>
            <a:pPr algn="just"/>
            <a:r>
              <a:rPr lang="it-IT" sz="1400" dirty="0" smtClean="0">
                <a:solidFill>
                  <a:srgbClr val="002060"/>
                </a:solidFill>
              </a:rPr>
              <a:t>“</a:t>
            </a:r>
            <a:r>
              <a:rPr lang="it-IT" sz="1100" b="1" dirty="0" smtClean="0">
                <a:solidFill>
                  <a:srgbClr val="002060"/>
                </a:solidFill>
              </a:rPr>
              <a:t>In tempo di crisi le politiche di welfare vivono il rischio maggiore, perché non sono considerate politiche produttive</a:t>
            </a:r>
            <a:r>
              <a:rPr lang="it-IT" sz="1400" dirty="0" smtClean="0">
                <a:solidFill>
                  <a:srgbClr val="002060"/>
                </a:solidFill>
              </a:rPr>
              <a:t>”</a:t>
            </a:r>
          </a:p>
          <a:p>
            <a:pPr algn="just"/>
            <a:endParaRPr lang="it-IT" sz="400" dirty="0" smtClean="0">
              <a:solidFill>
                <a:srgbClr val="002060"/>
              </a:solidFill>
            </a:endParaRPr>
          </a:p>
          <a:p>
            <a:pPr algn="just">
              <a:buFont typeface="Wingdings" pitchFamily="2" charset="2"/>
              <a:buChar char="Ø"/>
            </a:pPr>
            <a:r>
              <a:rPr lang="it-IT" sz="1400" dirty="0" smtClean="0">
                <a:solidFill>
                  <a:srgbClr val="002060"/>
                </a:solidFill>
              </a:rPr>
              <a:t>Necessità di ripensare lo Stato Sociale in maniera più dinamica, come servizio stabile e universalistico e soprattutto come elemento di sviluppo, quindi come produttivo e necessario per far ripartire la crescita.</a:t>
            </a:r>
          </a:p>
          <a:p>
            <a:pPr algn="just">
              <a:buFont typeface="Wingdings" pitchFamily="2" charset="2"/>
              <a:buChar char="Ø"/>
            </a:pPr>
            <a:r>
              <a:rPr lang="it-IT" sz="1400" dirty="0" smtClean="0">
                <a:solidFill>
                  <a:srgbClr val="002060"/>
                </a:solidFill>
              </a:rPr>
              <a:t>La divisione sociale - sanitario è innaturale;  intervenire in termini di integrazione sociosanitaria. </a:t>
            </a:r>
          </a:p>
          <a:p>
            <a:pPr algn="just">
              <a:buFont typeface="Wingdings" pitchFamily="2" charset="2"/>
              <a:buChar char="Ø"/>
            </a:pPr>
            <a:r>
              <a:rPr lang="it-IT" sz="1400" dirty="0" smtClean="0">
                <a:solidFill>
                  <a:srgbClr val="002060"/>
                </a:solidFill>
              </a:rPr>
              <a:t>Revisionare e riprogettare il sistema in quest'ottica permette di evitare tagli a intere aree di intervento e sacrificare i principi del sistema di welfare.</a:t>
            </a:r>
          </a:p>
          <a:p>
            <a:pPr algn="just">
              <a:buFont typeface="Wingdings" pitchFamily="2" charset="2"/>
              <a:buChar char="Ø"/>
            </a:pPr>
            <a:r>
              <a:rPr lang="it-IT" sz="1400" dirty="0" smtClean="0">
                <a:solidFill>
                  <a:srgbClr val="002060"/>
                </a:solidFill>
              </a:rPr>
              <a:t>Mancata individuazione dei Livelli Essenziali (LEA – DPCM  29.11.2001)  diritti soggettivi esigibili.</a:t>
            </a:r>
          </a:p>
          <a:p>
            <a:pPr algn="just">
              <a:buFont typeface="Wingdings" pitchFamily="2" charset="2"/>
              <a:buChar char="Ø"/>
            </a:pPr>
            <a:r>
              <a:rPr lang="it-IT" sz="1400" dirty="0" smtClean="0">
                <a:solidFill>
                  <a:srgbClr val="002060"/>
                </a:solidFill>
              </a:rPr>
              <a:t>Il percorso di rinnovamento dovrà essere “sostenuto da alleanze e patti tra i diversi livelli istituzionali, tra i livelli politico e tecnico e tra pubblico e provato”.</a:t>
            </a:r>
          </a:p>
          <a:p>
            <a:pPr algn="just">
              <a:buFont typeface="Wingdings" pitchFamily="2" charset="2"/>
              <a:buChar char="Ø"/>
            </a:pPr>
            <a:r>
              <a:rPr lang="it-IT" sz="1400" dirty="0" smtClean="0">
                <a:solidFill>
                  <a:srgbClr val="002060"/>
                </a:solidFill>
              </a:rPr>
              <a:t>Modello di sviluppo sostenibile fondato sul principio di sussidiarietà, di solidarietà, di crescita qualitativa. Le nuove politiche sociali devono includere il lavoro di cura per migliorare le condizioni di vita e favorire lo sviluppo del benessere. </a:t>
            </a:r>
          </a:p>
          <a:p>
            <a:pPr algn="just">
              <a:buFont typeface="Wingdings" pitchFamily="2" charset="2"/>
              <a:buChar char="Ø"/>
            </a:pPr>
            <a:r>
              <a:rPr lang="it-IT" sz="1400" dirty="0" smtClean="0">
                <a:solidFill>
                  <a:srgbClr val="002060"/>
                </a:solidFill>
              </a:rPr>
              <a:t>L’Unione Europea, con la strategia Europa 2020 si occupa di queste tematiche e invita gli stati membri a creare opportunità e misure che migliorino le condizioni di vita.</a:t>
            </a:r>
          </a:p>
          <a:p>
            <a:pPr algn="just"/>
            <a:endParaRPr lang="it-IT" sz="800" dirty="0" smtClean="0">
              <a:solidFill>
                <a:srgbClr val="002060"/>
              </a:solidFill>
            </a:endParaRPr>
          </a:p>
          <a:p>
            <a:r>
              <a:rPr lang="it-IT" sz="1300" b="1" dirty="0" smtClean="0">
                <a:solidFill>
                  <a:srgbClr val="002060"/>
                </a:solidFill>
              </a:rPr>
              <a:t>OTTICA ADEGUATA: CONDIVISIONE, PARTENARIATO,  CORRESPONSABILITÀ</a:t>
            </a:r>
          </a:p>
          <a:p>
            <a:pPr algn="l"/>
            <a:endParaRPr lang="it-IT" sz="1400"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r>
              <a:rPr lang="it-IT" sz="1400" b="1" dirty="0" smtClean="0">
                <a:solidFill>
                  <a:srgbClr val="002060"/>
                </a:solidFill>
              </a:rPr>
              <a:t>La METODOLOGIA di sviluppo del Piano basata su sette parole chiave </a:t>
            </a:r>
          </a:p>
          <a:p>
            <a:endParaRPr lang="it-IT" sz="1400" b="1" dirty="0" smtClean="0">
              <a:solidFill>
                <a:srgbClr val="002060"/>
              </a:solidFill>
            </a:endParaRPr>
          </a:p>
          <a:p>
            <a:pPr marL="342900" lvl="0" indent="-342900" algn="just">
              <a:buFont typeface="+mj-lt"/>
              <a:buAutoNum type="arabicPeriod"/>
            </a:pPr>
            <a:r>
              <a:rPr lang="it-IT" sz="1400" b="1" dirty="0" smtClean="0">
                <a:solidFill>
                  <a:srgbClr val="002060"/>
                </a:solidFill>
              </a:rPr>
              <a:t>Alleanza tecnico politica </a:t>
            </a:r>
            <a:r>
              <a:rPr lang="it-IT" sz="1400" dirty="0" smtClean="0">
                <a:solidFill>
                  <a:srgbClr val="002060"/>
                </a:solidFill>
              </a:rPr>
              <a:t>(collaborazione fra Regia Politica e Tavoli di lavoro).</a:t>
            </a:r>
          </a:p>
          <a:p>
            <a:pPr marL="342900" lvl="0" indent="-342900" algn="just">
              <a:buFont typeface="+mj-lt"/>
              <a:buAutoNum type="arabicPeriod"/>
            </a:pPr>
            <a:r>
              <a:rPr lang="it-IT" sz="1400" b="1" dirty="0" smtClean="0">
                <a:solidFill>
                  <a:srgbClr val="002060"/>
                </a:solidFill>
              </a:rPr>
              <a:t>Patto tra sociale e sanitario </a:t>
            </a:r>
            <a:r>
              <a:rPr lang="it-IT" sz="1400" dirty="0" smtClean="0">
                <a:solidFill>
                  <a:srgbClr val="002060"/>
                </a:solidFill>
              </a:rPr>
              <a:t>(integrazione sociosanitaria).</a:t>
            </a:r>
          </a:p>
          <a:p>
            <a:pPr marL="342900" lvl="0" indent="-342900" algn="just">
              <a:buFont typeface="+mj-lt"/>
              <a:buAutoNum type="arabicPeriod"/>
            </a:pPr>
            <a:r>
              <a:rPr lang="it-IT" sz="1400" b="1" dirty="0" smtClean="0">
                <a:solidFill>
                  <a:srgbClr val="002060"/>
                </a:solidFill>
              </a:rPr>
              <a:t>Intesa tra pubblico e privato </a:t>
            </a:r>
            <a:r>
              <a:rPr lang="it-IT" sz="1400" dirty="0" smtClean="0">
                <a:solidFill>
                  <a:srgbClr val="002060"/>
                </a:solidFill>
              </a:rPr>
              <a:t>(sussidiarietà orizzontale, valorizzazione del Terzo Settore e del Volontariato, coinvolgimento delle Imprese).</a:t>
            </a:r>
          </a:p>
          <a:p>
            <a:pPr marL="342900" lvl="0" indent="-342900" algn="just">
              <a:buFont typeface="+mj-lt"/>
              <a:buAutoNum type="arabicPeriod"/>
            </a:pPr>
            <a:r>
              <a:rPr lang="it-IT" sz="1400" b="1" dirty="0" smtClean="0">
                <a:solidFill>
                  <a:srgbClr val="002060"/>
                </a:solidFill>
              </a:rPr>
              <a:t>Partecipazione coordinata e decentrata </a:t>
            </a:r>
            <a:r>
              <a:rPr lang="it-IT" sz="1400" dirty="0" smtClean="0">
                <a:solidFill>
                  <a:srgbClr val="002060"/>
                </a:solidFill>
              </a:rPr>
              <a:t>(coordinamento e decentramento).</a:t>
            </a:r>
          </a:p>
          <a:p>
            <a:pPr marL="342900" lvl="0" indent="-342900" algn="just">
              <a:buFont typeface="+mj-lt"/>
              <a:buAutoNum type="arabicPeriod"/>
            </a:pPr>
            <a:r>
              <a:rPr lang="it-IT" sz="1400" b="1" dirty="0" smtClean="0">
                <a:solidFill>
                  <a:srgbClr val="002060"/>
                </a:solidFill>
              </a:rPr>
              <a:t>Coinvolgimento attivo e responsabilità condivisa </a:t>
            </a:r>
            <a:r>
              <a:rPr lang="it-IT" sz="1400" dirty="0" smtClean="0">
                <a:solidFill>
                  <a:srgbClr val="002060"/>
                </a:solidFill>
              </a:rPr>
              <a:t>(lavoro di rete, mettere insieme tutte le risorse finanziarie e umane per un obiettivo di bene comune).</a:t>
            </a:r>
          </a:p>
          <a:p>
            <a:pPr marL="342900" lvl="0" indent="-342900" algn="just">
              <a:buFont typeface="+mj-lt"/>
              <a:buAutoNum type="arabicPeriod"/>
            </a:pPr>
            <a:r>
              <a:rPr lang="it-IT" sz="1400" b="1" dirty="0" err="1" smtClean="0">
                <a:solidFill>
                  <a:srgbClr val="002060"/>
                </a:solidFill>
              </a:rPr>
              <a:t>Mainstreaming</a:t>
            </a:r>
            <a:r>
              <a:rPr lang="it-IT" sz="1400" dirty="0" smtClean="0">
                <a:solidFill>
                  <a:srgbClr val="002060"/>
                </a:solidFill>
              </a:rPr>
              <a:t> (= Integrazione) e </a:t>
            </a:r>
            <a:r>
              <a:rPr lang="it-IT" sz="1400" b="1" dirty="0" smtClean="0">
                <a:solidFill>
                  <a:srgbClr val="002060"/>
                </a:solidFill>
              </a:rPr>
              <a:t>trasversalità tematica </a:t>
            </a:r>
            <a:r>
              <a:rPr lang="it-IT" sz="1400" dirty="0" smtClean="0">
                <a:solidFill>
                  <a:srgbClr val="002060"/>
                </a:solidFill>
              </a:rPr>
              <a:t>(le politiche sociali e sociosanitarie del Piano si intersecano attivamente con le politiche sanitarie, dell’immigrazione, del lavoro, della formazione, abitative, culturali della regione Liguria)</a:t>
            </a:r>
          </a:p>
          <a:p>
            <a:pPr marL="342900" lvl="0" indent="-342900" algn="just">
              <a:buFont typeface="+mj-lt"/>
              <a:buAutoNum type="arabicPeriod"/>
            </a:pPr>
            <a:r>
              <a:rPr lang="it-IT" sz="1400" b="1" dirty="0" smtClean="0">
                <a:solidFill>
                  <a:srgbClr val="002060"/>
                </a:solidFill>
              </a:rPr>
              <a:t>Monitoraggio e verifica</a:t>
            </a:r>
          </a:p>
          <a:p>
            <a:pPr algn="just"/>
            <a:endParaRPr lang="it-IT" sz="1400" dirty="0" smtClean="0">
              <a:solidFill>
                <a:srgbClr val="002060"/>
              </a:solidFill>
            </a:endParaRPr>
          </a:p>
          <a:p>
            <a:r>
              <a:rPr lang="it-IT" sz="1400" b="1" dirty="0" smtClean="0">
                <a:solidFill>
                  <a:srgbClr val="002060"/>
                </a:solidFill>
              </a:rPr>
              <a:t>Strumento Di Lavoro:  Scheda Tipo suddivisa In Azione, Finalità, Attività Ed Esiti</a:t>
            </a:r>
          </a:p>
          <a:p>
            <a:endParaRPr lang="it-IT" sz="1400" b="1"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endParaRPr lang="it-IT" sz="1400" b="1" dirty="0" smtClean="0">
              <a:solidFill>
                <a:srgbClr val="002060"/>
              </a:solidFill>
            </a:endParaRPr>
          </a:p>
          <a:p>
            <a:r>
              <a:rPr lang="it-IT" sz="1800" b="1" dirty="0" smtClean="0">
                <a:solidFill>
                  <a:srgbClr val="002060"/>
                </a:solidFill>
              </a:rPr>
              <a:t>OBIETTIVI </a:t>
            </a:r>
            <a:r>
              <a:rPr lang="it-IT" sz="1800" b="1" dirty="0" err="1" smtClean="0">
                <a:solidFill>
                  <a:srgbClr val="002060"/>
                </a:solidFill>
              </a:rPr>
              <a:t>DI</a:t>
            </a:r>
            <a:r>
              <a:rPr lang="it-IT" sz="1800" b="1" dirty="0" smtClean="0">
                <a:solidFill>
                  <a:srgbClr val="002060"/>
                </a:solidFill>
              </a:rPr>
              <a:t> SERVIZIO</a:t>
            </a:r>
          </a:p>
          <a:p>
            <a:endParaRPr lang="it-IT" sz="1400" b="1" dirty="0" smtClean="0">
              <a:solidFill>
                <a:srgbClr val="002060"/>
              </a:solidFill>
            </a:endParaRPr>
          </a:p>
          <a:p>
            <a:pPr algn="just">
              <a:buFont typeface="Wingdings" pitchFamily="2" charset="2"/>
              <a:buChar char="Ø"/>
            </a:pPr>
            <a:r>
              <a:rPr lang="it-IT" sz="1600" b="1" dirty="0" smtClean="0">
                <a:solidFill>
                  <a:srgbClr val="002060"/>
                </a:solidFill>
              </a:rPr>
              <a:t>PARTECIPARE E SOSTENERE </a:t>
            </a:r>
            <a:r>
              <a:rPr lang="it-IT" sz="1600" dirty="0" smtClean="0">
                <a:solidFill>
                  <a:srgbClr val="002060"/>
                </a:solidFill>
              </a:rPr>
              <a:t>il percorso nazionale verso la definizione dei Livelli Essenziali di Assistenza Sociale</a:t>
            </a:r>
          </a:p>
          <a:p>
            <a:pPr algn="just"/>
            <a:endParaRPr lang="it-IT" sz="1600" dirty="0" smtClean="0">
              <a:solidFill>
                <a:srgbClr val="002060"/>
              </a:solidFill>
            </a:endParaRPr>
          </a:p>
          <a:p>
            <a:pPr algn="just">
              <a:buFont typeface="Wingdings" pitchFamily="2" charset="2"/>
              <a:buChar char="Ø"/>
            </a:pPr>
            <a:r>
              <a:rPr lang="it-IT" sz="1600" b="1" dirty="0" smtClean="0">
                <a:solidFill>
                  <a:srgbClr val="002060"/>
                </a:solidFill>
              </a:rPr>
              <a:t>PROGRAMMARE LE ATTIVITÀ </a:t>
            </a:r>
            <a:r>
              <a:rPr lang="it-IT" sz="1600" dirty="0" smtClean="0">
                <a:solidFill>
                  <a:srgbClr val="002060"/>
                </a:solidFill>
              </a:rPr>
              <a:t>in coerenza con i  macro-livelli e obiettivi di servizio in Liguria</a:t>
            </a:r>
          </a:p>
          <a:p>
            <a:pPr algn="just"/>
            <a:endParaRPr lang="it-IT" sz="1600" dirty="0" smtClean="0">
              <a:solidFill>
                <a:srgbClr val="002060"/>
              </a:solidFill>
            </a:endParaRPr>
          </a:p>
          <a:p>
            <a:pPr algn="just">
              <a:buFont typeface="Wingdings" pitchFamily="2" charset="2"/>
              <a:buChar char="Ø"/>
            </a:pPr>
            <a:r>
              <a:rPr lang="it-IT" sz="1600" b="1" dirty="0" smtClean="0">
                <a:solidFill>
                  <a:srgbClr val="002060"/>
                </a:solidFill>
              </a:rPr>
              <a:t>RAGGIUNGERE  VALORI TARGET LIGURI</a:t>
            </a:r>
            <a:r>
              <a:rPr lang="it-IT" sz="1600" dirty="0" smtClean="0">
                <a:solidFill>
                  <a:srgbClr val="002060"/>
                </a:solidFill>
              </a:rPr>
              <a:t>, definiti in relazione alle risorse disponibili, alle esigenze del territorio ed in accordo con gli Enti Locali</a:t>
            </a:r>
          </a:p>
          <a:p>
            <a:pPr algn="just"/>
            <a:r>
              <a:rPr lang="it-IT" sz="1400" baseline="30000" dirty="0" smtClean="0">
                <a:solidFill>
                  <a:srgbClr val="002060"/>
                </a:solidFill>
              </a:rPr>
              <a:t>	</a:t>
            </a:r>
            <a:r>
              <a:rPr lang="it-IT" sz="1400" dirty="0" smtClean="0">
                <a:solidFill>
                  <a:srgbClr val="002060"/>
                </a:solidFill>
              </a:rPr>
              <a:t> </a:t>
            </a:r>
          </a:p>
          <a:p>
            <a:endParaRPr lang="it-IT" sz="1400" b="1"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857224" y="1714488"/>
            <a:ext cx="7358114" cy="4286280"/>
          </a:xfrm>
        </p:spPr>
        <p:txBody>
          <a:bodyPr>
            <a:normAutofit/>
          </a:bodyPr>
          <a:lstStyle/>
          <a:p>
            <a:pPr algn="l"/>
            <a:endParaRPr lang="it-IT" sz="1400" b="1" dirty="0" smtClean="0">
              <a:solidFill>
                <a:srgbClr val="002060"/>
              </a:solidFill>
            </a:endParaRPr>
          </a:p>
          <a:p>
            <a:pPr algn="l"/>
            <a:r>
              <a:rPr lang="it-IT" sz="1600" b="1" dirty="0" smtClean="0">
                <a:solidFill>
                  <a:srgbClr val="002060"/>
                </a:solidFill>
              </a:rPr>
              <a:t>PARTE 1: AZIONI </a:t>
            </a:r>
            <a:r>
              <a:rPr lang="it-IT" sz="1600" b="1" dirty="0" err="1" smtClean="0">
                <a:solidFill>
                  <a:srgbClr val="002060"/>
                </a:solidFill>
              </a:rPr>
              <a:t>DI</a:t>
            </a:r>
            <a:r>
              <a:rPr lang="it-IT" sz="1600" b="1" dirty="0" smtClean="0">
                <a:solidFill>
                  <a:srgbClr val="002060"/>
                </a:solidFill>
              </a:rPr>
              <a:t> SISTEMA</a:t>
            </a:r>
            <a:endParaRPr lang="it-IT" sz="1600" dirty="0" smtClean="0">
              <a:solidFill>
                <a:srgbClr val="002060"/>
              </a:solidFill>
            </a:endParaRPr>
          </a:p>
          <a:p>
            <a:pPr algn="l"/>
            <a:r>
              <a:rPr lang="it-IT" sz="1600" dirty="0" smtClean="0">
                <a:solidFill>
                  <a:srgbClr val="002060"/>
                </a:solidFill>
              </a:rPr>
              <a:t> </a:t>
            </a:r>
            <a:endParaRPr lang="it-IT" sz="1400" dirty="0" smtClean="0">
              <a:solidFill>
                <a:srgbClr val="002060"/>
              </a:solidFill>
            </a:endParaRPr>
          </a:p>
          <a:p>
            <a:pPr algn="l"/>
            <a:r>
              <a:rPr lang="it-IT" sz="1600" b="1" dirty="0" smtClean="0">
                <a:solidFill>
                  <a:srgbClr val="002060"/>
                </a:solidFill>
              </a:rPr>
              <a:t>1. Assetti istituzionali e organizzativi</a:t>
            </a:r>
            <a:endParaRPr lang="it-IT" sz="1600" dirty="0" smtClean="0">
              <a:solidFill>
                <a:srgbClr val="002060"/>
              </a:solidFill>
            </a:endParaRPr>
          </a:p>
          <a:p>
            <a:pPr algn="l"/>
            <a:r>
              <a:rPr lang="it-IT" sz="1600" b="1" dirty="0" smtClean="0">
                <a:solidFill>
                  <a:srgbClr val="002060"/>
                </a:solidFill>
              </a:rPr>
              <a:t>2. Finanziamento dei servizi</a:t>
            </a:r>
            <a:endParaRPr lang="it-IT" sz="1600" dirty="0" smtClean="0">
              <a:solidFill>
                <a:srgbClr val="002060"/>
              </a:solidFill>
            </a:endParaRPr>
          </a:p>
          <a:p>
            <a:pPr algn="l"/>
            <a:r>
              <a:rPr lang="it-IT" sz="1600" b="1" dirty="0" smtClean="0">
                <a:solidFill>
                  <a:srgbClr val="002060"/>
                </a:solidFill>
              </a:rPr>
              <a:t>3. Modalità operative e professionali per l'integrazione sociosanitaria</a:t>
            </a:r>
            <a:endParaRPr lang="it-IT" sz="1600" dirty="0" smtClean="0">
              <a:solidFill>
                <a:srgbClr val="002060"/>
              </a:solidFill>
            </a:endParaRPr>
          </a:p>
          <a:p>
            <a:pPr algn="l"/>
            <a:r>
              <a:rPr lang="it-IT" sz="1600" b="1" dirty="0" smtClean="0">
                <a:solidFill>
                  <a:srgbClr val="002060"/>
                </a:solidFill>
              </a:rPr>
              <a:t>4. Strumenti per la regolazione e il miglioramento della qualità del sistema integrato dei servizi</a:t>
            </a:r>
            <a:endParaRPr lang="it-IT" sz="1600" dirty="0" smtClean="0">
              <a:solidFill>
                <a:srgbClr val="002060"/>
              </a:solidFill>
            </a:endParaRPr>
          </a:p>
          <a:p>
            <a:pPr algn="l"/>
            <a:r>
              <a:rPr lang="it-IT" sz="1600" b="1" dirty="0" smtClean="0">
                <a:solidFill>
                  <a:srgbClr val="002060"/>
                </a:solidFill>
              </a:rPr>
              <a:t>5. Rapporti tra pubblica amministrazione e organizzazione no profit</a:t>
            </a:r>
            <a:endParaRPr lang="it-IT" sz="1600" dirty="0" smtClean="0">
              <a:solidFill>
                <a:srgbClr val="002060"/>
              </a:solidFill>
            </a:endParaRPr>
          </a:p>
          <a:p>
            <a:pPr algn="l"/>
            <a:r>
              <a:rPr lang="it-IT" sz="1600" b="1" dirty="0" smtClean="0">
                <a:solidFill>
                  <a:srgbClr val="002060"/>
                </a:solidFill>
              </a:rPr>
              <a:t>6. Azioni di supporto alla realizzazione degli obiettivi</a:t>
            </a:r>
            <a:endParaRPr lang="it-IT" sz="1600" dirty="0" smtClean="0">
              <a:solidFill>
                <a:srgbClr val="002060"/>
              </a:solidFill>
            </a:endParaRPr>
          </a:p>
          <a:p>
            <a:pPr algn="l"/>
            <a:r>
              <a:rPr lang="it-IT" sz="1600" b="1" dirty="0" smtClean="0">
                <a:solidFill>
                  <a:srgbClr val="002060"/>
                </a:solidFill>
              </a:rPr>
              <a:t>7. Sostegno e sviluppo delle professione sociali</a:t>
            </a:r>
            <a:endParaRPr lang="it-IT" sz="1400" dirty="0" smtClean="0">
              <a:solidFill>
                <a:srgbClr val="002060"/>
              </a:solidFill>
            </a:endParaRPr>
          </a:p>
          <a:p>
            <a:r>
              <a:rPr lang="it-IT" sz="1400" dirty="0" smtClean="0">
                <a:solidFill>
                  <a:srgbClr val="002060"/>
                </a:solidFill>
              </a:rPr>
              <a:t> </a:t>
            </a:r>
          </a:p>
          <a:p>
            <a:endParaRPr lang="it-IT" sz="1400" b="1"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571612"/>
            <a:ext cx="6929486" cy="4429156"/>
          </a:xfrm>
        </p:spPr>
        <p:txBody>
          <a:bodyPr>
            <a:normAutofit fontScale="25000" lnSpcReduction="20000"/>
          </a:bodyPr>
          <a:lstStyle/>
          <a:p>
            <a:r>
              <a:rPr lang="it-IT" sz="1400" dirty="0" smtClean="0"/>
              <a:t> </a:t>
            </a:r>
          </a:p>
          <a:p>
            <a:pPr algn="l"/>
            <a:r>
              <a:rPr lang="it-IT" sz="4800" dirty="0" smtClean="0">
                <a:solidFill>
                  <a:srgbClr val="002060"/>
                </a:solidFill>
              </a:rPr>
              <a:t>1/2</a:t>
            </a:r>
          </a:p>
          <a:p>
            <a:pPr algn="l"/>
            <a:endParaRPr lang="it-IT" sz="4800" dirty="0" smtClean="0">
              <a:solidFill>
                <a:srgbClr val="002060"/>
              </a:solidFill>
            </a:endParaRPr>
          </a:p>
          <a:p>
            <a:pPr algn="l"/>
            <a:r>
              <a:rPr lang="it-IT" sz="5200" dirty="0" smtClean="0">
                <a:solidFill>
                  <a:srgbClr val="002060"/>
                </a:solidFill>
              </a:rPr>
              <a:t>Le Azioni di Sistema incidono su aspetti organizzativi e istituzionali per garantire la qualità della prestazione.</a:t>
            </a:r>
          </a:p>
          <a:p>
            <a:pPr algn="l"/>
            <a:endParaRPr lang="it-IT" sz="5200" dirty="0" smtClean="0">
              <a:solidFill>
                <a:srgbClr val="002060"/>
              </a:solidFill>
            </a:endParaRPr>
          </a:p>
          <a:p>
            <a:pPr algn="l"/>
            <a:r>
              <a:rPr lang="it-IT" sz="5200" b="1" dirty="0" smtClean="0">
                <a:solidFill>
                  <a:srgbClr val="002060"/>
                </a:solidFill>
              </a:rPr>
              <a:t>La Conferenza dei Sindaci diviene soggetto intermedio fra Regione e Distretto sociosanitario </a:t>
            </a:r>
            <a:r>
              <a:rPr lang="it-IT" sz="5200" dirty="0" smtClean="0">
                <a:solidFill>
                  <a:srgbClr val="002060"/>
                </a:solidFill>
              </a:rPr>
              <a:t>e interlocutore dell’Asl per l’individuazione di priorità e strategie. </a:t>
            </a:r>
          </a:p>
          <a:p>
            <a:pPr algn="l"/>
            <a:r>
              <a:rPr lang="it-IT" sz="5200" dirty="0" smtClean="0">
                <a:solidFill>
                  <a:srgbClr val="002060"/>
                </a:solidFill>
              </a:rPr>
              <a:t> </a:t>
            </a:r>
          </a:p>
          <a:p>
            <a:pPr algn="l"/>
            <a:r>
              <a:rPr lang="it-IT" sz="5200" b="1" dirty="0" smtClean="0">
                <a:solidFill>
                  <a:srgbClr val="002060"/>
                </a:solidFill>
              </a:rPr>
              <a:t>Il Distretto è l’area ottimale per la programmazione e progettazione</a:t>
            </a:r>
            <a:r>
              <a:rPr lang="it-IT" sz="5200" dirty="0" smtClean="0">
                <a:solidFill>
                  <a:srgbClr val="002060"/>
                </a:solidFill>
              </a:rPr>
              <a:t> innovativa e per la realizzazione del sistema integrato. Comprende il Distretto sanitario e Distretto sociale, la cui collaborazione delinea un’area di integrazione sociosanitaria.</a:t>
            </a:r>
          </a:p>
          <a:p>
            <a:pPr algn="l"/>
            <a:endParaRPr lang="it-IT" sz="5200" dirty="0" smtClean="0">
              <a:solidFill>
                <a:srgbClr val="002060"/>
              </a:solidFill>
            </a:endParaRPr>
          </a:p>
          <a:p>
            <a:pPr algn="l"/>
            <a:r>
              <a:rPr lang="it-IT" sz="5200" b="1" dirty="0" smtClean="0">
                <a:solidFill>
                  <a:srgbClr val="002060"/>
                </a:solidFill>
              </a:rPr>
              <a:t>L’ATS è l’area ottimale per gestire la prossimità attraverso il Segretariato sociale, l’accesso, la prevenzione, lo sviluppo di comunità.</a:t>
            </a:r>
          </a:p>
          <a:p>
            <a:pPr algn="l"/>
            <a:r>
              <a:rPr lang="it-IT" sz="5200" dirty="0" smtClean="0">
                <a:solidFill>
                  <a:srgbClr val="002060"/>
                </a:solidFill>
              </a:rPr>
              <a:t>Il Comune è l’area territoriale ottimale per la gestione dei Distretti e degli ATS.</a:t>
            </a:r>
          </a:p>
          <a:p>
            <a:pPr algn="l"/>
            <a:endParaRPr lang="it-IT" sz="5200" dirty="0" smtClean="0">
              <a:solidFill>
                <a:srgbClr val="002060"/>
              </a:solidFill>
            </a:endParaRPr>
          </a:p>
          <a:p>
            <a:pPr algn="l"/>
            <a:r>
              <a:rPr lang="it-IT" sz="5200" b="1" dirty="0" smtClean="0">
                <a:solidFill>
                  <a:srgbClr val="002060"/>
                </a:solidFill>
              </a:rPr>
              <a:t>Il finanziamento dei servizi è nazionale, regionale e comunale e segue il principio di sussidiarietà</a:t>
            </a:r>
            <a:r>
              <a:rPr lang="it-IT" sz="5200" dirty="0" smtClean="0">
                <a:solidFill>
                  <a:srgbClr val="002060"/>
                </a:solidFill>
              </a:rPr>
              <a:t>.</a:t>
            </a:r>
          </a:p>
          <a:p>
            <a:pPr algn="l"/>
            <a:r>
              <a:rPr lang="it-IT" sz="5200" dirty="0" smtClean="0">
                <a:solidFill>
                  <a:srgbClr val="002060"/>
                </a:solidFill>
              </a:rPr>
              <a:t>Creare un Sistema Informativo Integrato  per arrivare all’omogeneizzazione delle procedure e alla creazione di cartelle sociosanitarie integrate con i dati degli utenti.</a:t>
            </a:r>
          </a:p>
          <a:p>
            <a:pPr algn="l"/>
            <a:r>
              <a:rPr lang="it-IT" sz="5200" dirty="0" smtClean="0">
                <a:solidFill>
                  <a:srgbClr val="002060"/>
                </a:solidFill>
              </a:rPr>
              <a:t> </a:t>
            </a:r>
          </a:p>
          <a:p>
            <a:pPr algn="l"/>
            <a:r>
              <a:rPr lang="it-IT" sz="5200" b="1" dirty="0" smtClean="0">
                <a:solidFill>
                  <a:srgbClr val="002060"/>
                </a:solidFill>
              </a:rPr>
              <a:t>Migliorare la qualità del Sistema Integrato di servizi attraverso strumenti adeguati</a:t>
            </a:r>
            <a:r>
              <a:rPr lang="it-IT" sz="5200" dirty="0" smtClean="0">
                <a:solidFill>
                  <a:srgbClr val="002060"/>
                </a:solidFill>
              </a:rPr>
              <a:t>. A tal fine la Pubblica Amministrazione collabora con le Organizzazioni no profit, in particolare con Fondazioni e Aziende di Servizi alla Persona.</a:t>
            </a:r>
          </a:p>
          <a:p>
            <a:pPr algn="l"/>
            <a:r>
              <a:rPr lang="it-IT" sz="5200" baseline="30000" dirty="0" smtClean="0"/>
              <a:t>	</a:t>
            </a:r>
            <a:r>
              <a:rPr lang="it-IT" sz="5200" dirty="0" smtClean="0"/>
              <a:t> </a:t>
            </a:r>
          </a:p>
          <a:p>
            <a:endParaRPr lang="it-IT" sz="1400" b="1"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928662" y="1571612"/>
            <a:ext cx="7072362" cy="4429156"/>
          </a:xfrm>
        </p:spPr>
        <p:txBody>
          <a:bodyPr>
            <a:normAutofit fontScale="47500" lnSpcReduction="20000"/>
          </a:bodyPr>
          <a:lstStyle/>
          <a:p>
            <a:r>
              <a:rPr lang="it-IT" sz="1400" dirty="0" smtClean="0"/>
              <a:t> </a:t>
            </a:r>
          </a:p>
          <a:p>
            <a:pPr algn="just"/>
            <a:r>
              <a:rPr lang="it-IT" sz="3000" dirty="0" smtClean="0">
                <a:solidFill>
                  <a:srgbClr val="002060"/>
                </a:solidFill>
              </a:rPr>
              <a:t>2/</a:t>
            </a:r>
            <a:r>
              <a:rPr lang="it-IT" sz="3000" dirty="0" err="1" smtClean="0">
                <a:solidFill>
                  <a:srgbClr val="002060"/>
                </a:solidFill>
              </a:rPr>
              <a:t>2</a:t>
            </a:r>
            <a:endParaRPr lang="it-IT" sz="3000" dirty="0" smtClean="0">
              <a:solidFill>
                <a:srgbClr val="002060"/>
              </a:solidFill>
            </a:endParaRPr>
          </a:p>
          <a:p>
            <a:pPr algn="just"/>
            <a:endParaRPr lang="it-IT" sz="3000" dirty="0" smtClean="0">
              <a:solidFill>
                <a:srgbClr val="002060"/>
              </a:solidFill>
            </a:endParaRPr>
          </a:p>
          <a:p>
            <a:pPr algn="just">
              <a:buFont typeface="Wingdings" pitchFamily="2" charset="2"/>
              <a:buChar char="v"/>
            </a:pPr>
            <a:r>
              <a:rPr lang="it-IT" sz="3000" b="1" dirty="0" smtClean="0">
                <a:solidFill>
                  <a:srgbClr val="002060"/>
                </a:solidFill>
              </a:rPr>
              <a:t>Lo PSIR dà indicazioni per la redazione del Piano del Distretto sociosanitario e monitora tramite incontri, comunicazioni, informazioni.</a:t>
            </a:r>
          </a:p>
          <a:p>
            <a:pPr algn="just">
              <a:buFont typeface="Wingdings" pitchFamily="2" charset="2"/>
              <a:buChar char="v"/>
            </a:pPr>
            <a:r>
              <a:rPr lang="it-IT" sz="3000" b="1" dirty="0" smtClean="0">
                <a:solidFill>
                  <a:srgbClr val="002060"/>
                </a:solidFill>
              </a:rPr>
              <a:t>Sostegno e sviluppo delle Professioni Sociali attraverso la formazione attenta ai bisogni occupazionali e alla multidisciplinarietà. Le Professioni Sociali sono: Assistente Sociale, Educatore, Operatore </a:t>
            </a:r>
            <a:r>
              <a:rPr lang="it-IT" sz="3000" b="1" dirty="0" err="1" smtClean="0">
                <a:solidFill>
                  <a:srgbClr val="002060"/>
                </a:solidFill>
              </a:rPr>
              <a:t>SocioSanitario</a:t>
            </a:r>
            <a:r>
              <a:rPr lang="it-IT" sz="3000" b="1" dirty="0" smtClean="0">
                <a:solidFill>
                  <a:srgbClr val="002060"/>
                </a:solidFill>
              </a:rPr>
              <a:t> (OSS), Assistente Familiare, Psicologo.</a:t>
            </a:r>
          </a:p>
          <a:p>
            <a:pPr algn="just"/>
            <a:endParaRPr lang="it-IT" sz="3000" dirty="0" smtClean="0">
              <a:solidFill>
                <a:srgbClr val="002060"/>
              </a:solidFill>
            </a:endParaRPr>
          </a:p>
          <a:p>
            <a:pPr algn="just"/>
            <a:r>
              <a:rPr lang="it-IT" sz="3000" b="1" dirty="0" smtClean="0">
                <a:solidFill>
                  <a:srgbClr val="0070C0"/>
                </a:solidFill>
              </a:rPr>
              <a:t>*[L’Assistente Sociale, con la Laurea Magistrale in Servizio Sociale e iscritto all’Albo A  con almeno 5 anni di esperienza nel coordinamento o programmazione, può diventare Direttore Sociale ed è considerato un Dirigente o funzionario apicale.</a:t>
            </a:r>
          </a:p>
          <a:p>
            <a:pPr algn="just"/>
            <a:endParaRPr lang="it-IT" sz="3000" b="1" dirty="0" smtClean="0">
              <a:solidFill>
                <a:srgbClr val="0070C0"/>
              </a:solidFill>
            </a:endParaRPr>
          </a:p>
          <a:p>
            <a:pPr algn="just"/>
            <a:r>
              <a:rPr lang="it-IT" sz="3000" b="1" dirty="0" smtClean="0">
                <a:solidFill>
                  <a:srgbClr val="0070C0"/>
                </a:solidFill>
              </a:rPr>
              <a:t>L’Assistente Sociale, con la Laurea magistrale in Servizio Sociale e iscritto all’Albo A  con almeno 5 anni di esperienza professionale, può diventare Coordinatore di ATS o di Area di integrazione sociosanitaria ed è titolare di posizione organizzativa.</a:t>
            </a:r>
          </a:p>
          <a:p>
            <a:pPr algn="just"/>
            <a:endParaRPr lang="it-IT" sz="3000" b="1" dirty="0" smtClean="0">
              <a:solidFill>
                <a:srgbClr val="0070C0"/>
              </a:solidFill>
            </a:endParaRPr>
          </a:p>
          <a:p>
            <a:pPr algn="just"/>
            <a:r>
              <a:rPr lang="it-IT" sz="3000" b="1" dirty="0" smtClean="0">
                <a:solidFill>
                  <a:srgbClr val="0070C0"/>
                </a:solidFill>
              </a:rPr>
              <a:t>Per sviluppare interventi e servizi di comunità negli Ambiti Territoriali Sociali, la Conferenza di Distretto individua almeno un assistente sociale quale referente territoriale per il servizio sociale di comunità.]*  </a:t>
            </a:r>
          </a:p>
          <a:p>
            <a:pPr algn="just"/>
            <a:r>
              <a:rPr lang="it-IT" sz="3000" baseline="30000" dirty="0" smtClean="0">
                <a:solidFill>
                  <a:srgbClr val="0070C0"/>
                </a:solidFill>
              </a:rPr>
              <a:t>	</a:t>
            </a:r>
            <a:r>
              <a:rPr lang="it-IT" sz="3000" dirty="0" smtClean="0">
                <a:solidFill>
                  <a:srgbClr val="0070C0"/>
                </a:solidFill>
              </a:rPr>
              <a:t> </a:t>
            </a:r>
          </a:p>
          <a:p>
            <a:endParaRPr lang="it-IT" sz="1400" b="1" dirty="0" smtClean="0"/>
          </a:p>
          <a:p>
            <a:pPr algn="l"/>
            <a:endParaRPr lang="it-IT" sz="1800" dirty="0" smtClean="0">
              <a:solidFill>
                <a:srgbClr val="002060"/>
              </a:solidFill>
            </a:endParaRPr>
          </a:p>
          <a:p>
            <a:pPr algn="just"/>
            <a:endParaRPr lang="it-IT" sz="14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571612"/>
            <a:ext cx="6929486" cy="4429156"/>
          </a:xfrm>
        </p:spPr>
        <p:txBody>
          <a:bodyPr>
            <a:normAutofit fontScale="85000" lnSpcReduction="20000"/>
          </a:bodyPr>
          <a:lstStyle/>
          <a:p>
            <a:pPr algn="just"/>
            <a:endParaRPr lang="it-IT" sz="1400" b="1" dirty="0" smtClean="0">
              <a:solidFill>
                <a:srgbClr val="002060"/>
              </a:solidFill>
            </a:endParaRPr>
          </a:p>
          <a:p>
            <a:pPr algn="just"/>
            <a:r>
              <a:rPr lang="it-IT" sz="1400" b="1" dirty="0" smtClean="0">
                <a:solidFill>
                  <a:srgbClr val="002060"/>
                </a:solidFill>
              </a:rPr>
              <a:t>PARTE 2: AZIONI TEMATICHE</a:t>
            </a:r>
          </a:p>
          <a:p>
            <a:pPr algn="just"/>
            <a:endParaRPr lang="it-IT" sz="1400" dirty="0" smtClean="0">
              <a:solidFill>
                <a:srgbClr val="002060"/>
              </a:solidFill>
            </a:endParaRPr>
          </a:p>
          <a:p>
            <a:pPr algn="just"/>
            <a:r>
              <a:rPr lang="it-IT" sz="1400" b="1" dirty="0" smtClean="0">
                <a:solidFill>
                  <a:srgbClr val="002060"/>
                </a:solidFill>
              </a:rPr>
              <a:t>8.   Prevenzione e sviluppo di comunità</a:t>
            </a:r>
            <a:endParaRPr lang="it-IT" sz="1400" dirty="0" smtClean="0">
              <a:solidFill>
                <a:srgbClr val="002060"/>
              </a:solidFill>
            </a:endParaRPr>
          </a:p>
          <a:p>
            <a:pPr algn="just"/>
            <a:r>
              <a:rPr lang="it-IT" sz="1400" b="1" dirty="0" smtClean="0">
                <a:solidFill>
                  <a:srgbClr val="002060"/>
                </a:solidFill>
              </a:rPr>
              <a:t>9.   Contrasto alla povertà e inclusione sociale</a:t>
            </a:r>
            <a:endParaRPr lang="it-IT" sz="1400" dirty="0" smtClean="0">
              <a:solidFill>
                <a:srgbClr val="002060"/>
              </a:solidFill>
            </a:endParaRPr>
          </a:p>
          <a:p>
            <a:pPr algn="just"/>
            <a:r>
              <a:rPr lang="it-IT" sz="1400" b="1" dirty="0" smtClean="0">
                <a:solidFill>
                  <a:srgbClr val="002060"/>
                </a:solidFill>
              </a:rPr>
              <a:t>10. Tutela dei minori, delle vittime, delle persone con fragilità sociale</a:t>
            </a:r>
            <a:endParaRPr lang="it-IT" sz="1400" dirty="0" smtClean="0">
              <a:solidFill>
                <a:srgbClr val="002060"/>
              </a:solidFill>
            </a:endParaRPr>
          </a:p>
          <a:p>
            <a:pPr algn="just"/>
            <a:r>
              <a:rPr lang="it-IT" sz="1400" b="1" dirty="0" smtClean="0">
                <a:solidFill>
                  <a:srgbClr val="002060"/>
                </a:solidFill>
              </a:rPr>
              <a:t>11. Politiche per la Non Autosufficienza</a:t>
            </a:r>
            <a:endParaRPr lang="it-IT" sz="1400" dirty="0" smtClean="0">
              <a:solidFill>
                <a:srgbClr val="002060"/>
              </a:solidFill>
            </a:endParaRPr>
          </a:p>
          <a:p>
            <a:pPr algn="just"/>
            <a:r>
              <a:rPr lang="it-IT" sz="1400" dirty="0" smtClean="0">
                <a:solidFill>
                  <a:srgbClr val="002060"/>
                </a:solidFill>
              </a:rPr>
              <a:t> </a:t>
            </a:r>
          </a:p>
          <a:p>
            <a:pPr algn="just"/>
            <a:r>
              <a:rPr lang="it-IT" sz="1400" dirty="0" smtClean="0">
                <a:solidFill>
                  <a:srgbClr val="002060"/>
                </a:solidFill>
              </a:rPr>
              <a:t>Le azioni tematiche sviluppate secondo una logica di trasversalità delle diverse risposte ai bisogni e pertanto articolate in quattro aree.</a:t>
            </a:r>
          </a:p>
          <a:p>
            <a:pPr algn="just">
              <a:buFont typeface="Wingdings" pitchFamily="2" charset="2"/>
              <a:buChar char="ü"/>
            </a:pPr>
            <a:r>
              <a:rPr lang="it-IT" sz="1400" b="1" dirty="0" smtClean="0">
                <a:solidFill>
                  <a:srgbClr val="002060"/>
                </a:solidFill>
              </a:rPr>
              <a:t>La prima è la prevenzione e lo sviluppo di comunità</a:t>
            </a:r>
            <a:r>
              <a:rPr lang="it-IT" sz="1400" dirty="0" smtClean="0">
                <a:solidFill>
                  <a:srgbClr val="002060"/>
                </a:solidFill>
              </a:rPr>
              <a:t>, aspetto innovativo che vede protagonisti i contesti locali. Diventano importanti in quest’ottica i servizi di prossimità soprattutto nelle aree anziani, minori e giovani adulti, malati mentali. </a:t>
            </a:r>
          </a:p>
          <a:p>
            <a:pPr algn="just">
              <a:buFont typeface="Wingdings" pitchFamily="2" charset="2"/>
              <a:buChar char="ü"/>
            </a:pPr>
            <a:r>
              <a:rPr lang="it-IT" sz="1400" b="1" dirty="0" smtClean="0">
                <a:solidFill>
                  <a:srgbClr val="002060"/>
                </a:solidFill>
              </a:rPr>
              <a:t>La seconda è il contrasto alla povertà e inclusione sociale</a:t>
            </a:r>
            <a:r>
              <a:rPr lang="it-IT" sz="1400" dirty="0" smtClean="0">
                <a:solidFill>
                  <a:srgbClr val="002060"/>
                </a:solidFill>
              </a:rPr>
              <a:t>. Torna il concetto di comunità per soddisfare i bisogni primari. Sono inoltre evidenziati percorsi individualizzati di attivazione, sostegno al reddito con attivazione sociale, servizi a bassa soglia, politiche abitative.</a:t>
            </a:r>
          </a:p>
          <a:p>
            <a:pPr algn="just">
              <a:buFont typeface="Wingdings" pitchFamily="2" charset="2"/>
              <a:buChar char="ü"/>
            </a:pPr>
            <a:r>
              <a:rPr lang="it-IT" sz="1400" b="1" dirty="0" smtClean="0">
                <a:solidFill>
                  <a:srgbClr val="002060"/>
                </a:solidFill>
              </a:rPr>
              <a:t>La terza è la tutela dei minori, delle vittime, delle persone con fragilità sociale.</a:t>
            </a:r>
            <a:r>
              <a:rPr lang="it-IT" sz="1400" dirty="0" smtClean="0">
                <a:solidFill>
                  <a:srgbClr val="002060"/>
                </a:solidFill>
              </a:rPr>
              <a:t> È necessario creare una rete di responsabilità nella tutela dei minori e assistere gli adolescenti con problemi mentali creando strutture appropriate.</a:t>
            </a:r>
          </a:p>
          <a:p>
            <a:pPr algn="just">
              <a:buFont typeface="Wingdings" pitchFamily="2" charset="2"/>
              <a:buChar char="ü"/>
            </a:pPr>
            <a:r>
              <a:rPr lang="it-IT" sz="1400" b="1" dirty="0" smtClean="0">
                <a:solidFill>
                  <a:srgbClr val="002060"/>
                </a:solidFill>
              </a:rPr>
              <a:t>La quarta riguarda le politiche per la non autosufficienza </a:t>
            </a:r>
            <a:r>
              <a:rPr lang="it-IT" sz="1400" dirty="0" smtClean="0">
                <a:solidFill>
                  <a:srgbClr val="002060"/>
                </a:solidFill>
              </a:rPr>
              <a:t>individuando quattro strumenti innovativi: la dote di cura, le dimissioni protette, servizi di prossimità basati sull’integrazione sociosanitaria e differenziazione dell’offerta.</a:t>
            </a:r>
          </a:p>
          <a:p>
            <a:pPr algn="just"/>
            <a:r>
              <a:rPr lang="it-IT" sz="1400" baseline="30000" dirty="0" smtClean="0">
                <a:solidFill>
                  <a:srgbClr val="002060"/>
                </a:solidFill>
              </a:rPr>
              <a:t>	</a:t>
            </a:r>
            <a:endParaRPr lang="it-IT" sz="1400" dirty="0" smtClean="0">
              <a:solidFill>
                <a:srgbClr val="002060"/>
              </a:solidFill>
            </a:endParaRPr>
          </a:p>
          <a:p>
            <a:pPr algn="just"/>
            <a:r>
              <a:rPr lang="it-IT" sz="1400" dirty="0" smtClean="0">
                <a:solidFill>
                  <a:srgbClr val="002060"/>
                </a:solidFill>
              </a:rPr>
              <a:t> </a:t>
            </a: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pic>
        <p:nvPicPr>
          <p:cNvPr id="6" name="Immagine 5" descr="maori decoration tattoo.jpg"/>
          <p:cNvPicPr>
            <a:picLocks noChangeAspect="1"/>
          </p:cNvPicPr>
          <p:nvPr/>
        </p:nvPicPr>
        <p:blipFill>
          <a:blip r:embed="rId2" cstate="print"/>
          <a:stretch>
            <a:fillRect/>
          </a:stretch>
        </p:blipFill>
        <p:spPr>
          <a:xfrm>
            <a:off x="4071934" y="5429264"/>
            <a:ext cx="1162114" cy="85725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lnSpcReduction="10000"/>
          </a:bodyPr>
          <a:lstStyle/>
          <a:p>
            <a:r>
              <a:rPr lang="it-IT" sz="1600" dirty="0" smtClean="0">
                <a:solidFill>
                  <a:srgbClr val="002060"/>
                </a:solidFill>
              </a:rPr>
              <a:t>WELFARE DEL 2000</a:t>
            </a:r>
          </a:p>
          <a:p>
            <a:endParaRPr lang="it-IT" sz="1600" dirty="0" smtClean="0">
              <a:solidFill>
                <a:srgbClr val="002060"/>
              </a:solidFill>
            </a:endParaRPr>
          </a:p>
          <a:p>
            <a:endParaRPr lang="it-IT" sz="1600" dirty="0">
              <a:solidFill>
                <a:srgbClr val="002060"/>
              </a:solidFill>
            </a:endParaRPr>
          </a:p>
          <a:p>
            <a:r>
              <a:rPr lang="it-IT" sz="1600" dirty="0" smtClean="0">
                <a:solidFill>
                  <a:srgbClr val="002060"/>
                </a:solidFill>
              </a:rPr>
              <a:t>Presupposti Costituzionali</a:t>
            </a:r>
          </a:p>
          <a:p>
            <a:endParaRPr lang="it-IT" sz="1600" dirty="0" smtClean="0">
              <a:solidFill>
                <a:srgbClr val="002060"/>
              </a:solidFill>
            </a:endParaRPr>
          </a:p>
          <a:p>
            <a:endParaRPr lang="it-IT" sz="1600" dirty="0" smtClean="0">
              <a:solidFill>
                <a:srgbClr val="002060"/>
              </a:solidFill>
            </a:endParaRPr>
          </a:p>
          <a:p>
            <a:endParaRPr lang="it-IT" sz="1600" dirty="0">
              <a:solidFill>
                <a:srgbClr val="002060"/>
              </a:solidFill>
            </a:endParaRPr>
          </a:p>
          <a:p>
            <a:r>
              <a:rPr lang="it-IT" sz="1600" dirty="0" smtClean="0">
                <a:solidFill>
                  <a:srgbClr val="002060"/>
                </a:solidFill>
              </a:rPr>
              <a:t>Riforma Quadro Legge n. 328/2000</a:t>
            </a:r>
          </a:p>
          <a:p>
            <a:r>
              <a:rPr lang="it-IT" sz="1600" dirty="0" smtClean="0">
                <a:solidFill>
                  <a:srgbClr val="002060"/>
                </a:solidFill>
              </a:rPr>
              <a:t>Riforma Titolo V della Costituzione L.3/2001</a:t>
            </a:r>
          </a:p>
          <a:p>
            <a:pPr algn="just"/>
            <a:r>
              <a:rPr lang="it-IT" sz="1300" dirty="0" smtClean="0">
                <a:solidFill>
                  <a:srgbClr val="002060"/>
                </a:solidFill>
              </a:rPr>
              <a:t>(La Riforma del Titolo V della Costituzione ha previsto per le Regioni la possibilità di utilizzare risorse proprie per garantire servizi e prestazioni aggiuntive a quelle incluse nei Lea fermo restando quelli definiti a livello nazionale e che vengono garantiti in tutto il territorio italiano)</a:t>
            </a:r>
            <a:endParaRPr lang="it-IT" sz="1600" dirty="0" smtClean="0">
              <a:solidFill>
                <a:srgbClr val="002060"/>
              </a:solidFill>
            </a:endParaRPr>
          </a:p>
          <a:p>
            <a:endParaRPr lang="it-IT" sz="1600" dirty="0">
              <a:solidFill>
                <a:srgbClr val="002060"/>
              </a:solidFill>
            </a:endParaRPr>
          </a:p>
          <a:p>
            <a:endParaRPr lang="it-IT" sz="1600" dirty="0" smtClean="0">
              <a:solidFill>
                <a:srgbClr val="002060"/>
              </a:solidFill>
            </a:endParaRPr>
          </a:p>
          <a:p>
            <a:endParaRPr lang="it-IT" sz="1600" dirty="0">
              <a:solidFill>
                <a:srgbClr val="002060"/>
              </a:solidFill>
            </a:endParaRPr>
          </a:p>
          <a:p>
            <a:r>
              <a:rPr lang="it-IT" sz="1600" dirty="0" smtClean="0">
                <a:solidFill>
                  <a:srgbClr val="002060"/>
                </a:solidFill>
              </a:rPr>
              <a:t>CAMBIAMENTI IN ATTO</a:t>
            </a:r>
            <a:endParaRPr lang="it-IT" sz="1600" dirty="0">
              <a:solidFill>
                <a:srgbClr val="002060"/>
              </a:solidFill>
            </a:endParaRP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dirty="0" err="1" smtClean="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
        <p:nvSpPr>
          <p:cNvPr id="5" name="Freccia in giù 4"/>
          <p:cNvSpPr/>
          <p:nvPr/>
        </p:nvSpPr>
        <p:spPr>
          <a:xfrm>
            <a:off x="4286248" y="2071678"/>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in giù 5"/>
          <p:cNvSpPr/>
          <p:nvPr/>
        </p:nvSpPr>
        <p:spPr>
          <a:xfrm>
            <a:off x="4286248" y="3000372"/>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4357686" y="4929198"/>
            <a:ext cx="500066"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algn="l"/>
            <a:r>
              <a:rPr lang="it-IT" sz="1600" dirty="0" smtClean="0">
                <a:solidFill>
                  <a:srgbClr val="002060"/>
                </a:solidFill>
              </a:rPr>
              <a:t>DAGLI ANNI 70 ALLA RIFORMA COSTITUZIONALE</a:t>
            </a:r>
          </a:p>
          <a:p>
            <a:pPr algn="l"/>
            <a:endParaRPr lang="it-IT" sz="1200" dirty="0" smtClean="0">
              <a:solidFill>
                <a:srgbClr val="002060"/>
              </a:solidFill>
            </a:endParaRPr>
          </a:p>
          <a:p>
            <a:pPr algn="l"/>
            <a:r>
              <a:rPr lang="it-IT" sz="1400" dirty="0" smtClean="0">
                <a:solidFill>
                  <a:srgbClr val="002060"/>
                </a:solidFill>
              </a:rPr>
              <a:t>Il  WELFARE </a:t>
            </a:r>
            <a:r>
              <a:rPr lang="it-IT" sz="1400" dirty="0">
                <a:solidFill>
                  <a:srgbClr val="002060"/>
                </a:solidFill>
              </a:rPr>
              <a:t>italiano è stato </a:t>
            </a:r>
            <a:r>
              <a:rPr lang="it-IT" sz="1400" dirty="0" smtClean="0">
                <a:solidFill>
                  <a:srgbClr val="002060"/>
                </a:solidFill>
              </a:rPr>
              <a:t>interessato negli ultimi 40 anni </a:t>
            </a:r>
            <a:r>
              <a:rPr lang="it-IT" sz="1400" dirty="0">
                <a:solidFill>
                  <a:srgbClr val="002060"/>
                </a:solidFill>
              </a:rPr>
              <a:t>da un processo di </a:t>
            </a:r>
            <a:r>
              <a:rPr lang="it-IT" sz="1400" dirty="0" smtClean="0">
                <a:solidFill>
                  <a:srgbClr val="002060"/>
                </a:solidFill>
              </a:rPr>
              <a:t>rinnovamento del </a:t>
            </a:r>
            <a:r>
              <a:rPr lang="it-IT" sz="1400" dirty="0">
                <a:solidFill>
                  <a:srgbClr val="002060"/>
                </a:solidFill>
              </a:rPr>
              <a:t>livello </a:t>
            </a:r>
            <a:r>
              <a:rPr lang="it-IT" sz="1400" dirty="0" smtClean="0">
                <a:solidFill>
                  <a:srgbClr val="002060"/>
                </a:solidFill>
              </a:rPr>
              <a:t>amministrativo e delle </a:t>
            </a:r>
            <a:r>
              <a:rPr lang="it-IT" sz="1400" dirty="0">
                <a:solidFill>
                  <a:srgbClr val="002060"/>
                </a:solidFill>
              </a:rPr>
              <a:t>modalità di intervento degli attori </a:t>
            </a:r>
            <a:r>
              <a:rPr lang="it-IT" sz="1400" dirty="0" smtClean="0">
                <a:solidFill>
                  <a:srgbClr val="002060"/>
                </a:solidFill>
              </a:rPr>
              <a:t>coinvolti </a:t>
            </a:r>
            <a:r>
              <a:rPr lang="it-IT" sz="1400" dirty="0">
                <a:solidFill>
                  <a:srgbClr val="002060"/>
                </a:solidFill>
              </a:rPr>
              <a:t>nella gestione ed erogazione dei servizi. </a:t>
            </a:r>
            <a:endParaRPr lang="it-IT" sz="1400" dirty="0" smtClean="0">
              <a:solidFill>
                <a:srgbClr val="002060"/>
              </a:solidFill>
            </a:endParaRPr>
          </a:p>
          <a:p>
            <a:pPr algn="l"/>
            <a:r>
              <a:rPr lang="it-IT" sz="1400" dirty="0" smtClean="0">
                <a:solidFill>
                  <a:srgbClr val="002060"/>
                </a:solidFill>
              </a:rPr>
              <a:t>Anni 70 Istituzione </a:t>
            </a:r>
            <a:r>
              <a:rPr lang="it-IT" sz="1400" dirty="0">
                <a:solidFill>
                  <a:srgbClr val="002060"/>
                </a:solidFill>
              </a:rPr>
              <a:t>delle </a:t>
            </a:r>
            <a:r>
              <a:rPr lang="it-IT" sz="1400" dirty="0" smtClean="0">
                <a:solidFill>
                  <a:srgbClr val="002060"/>
                </a:solidFill>
              </a:rPr>
              <a:t>Regioni</a:t>
            </a:r>
          </a:p>
          <a:p>
            <a:pPr algn="l">
              <a:buFont typeface="Wingdings" pitchFamily="2" charset="2"/>
              <a:buChar char="ü"/>
            </a:pPr>
            <a:r>
              <a:rPr lang="it-IT" sz="1400" dirty="0" smtClean="0">
                <a:solidFill>
                  <a:srgbClr val="002060"/>
                </a:solidFill>
              </a:rPr>
              <a:t>D.P.R</a:t>
            </a:r>
            <a:r>
              <a:rPr lang="it-IT" sz="1400" dirty="0">
                <a:solidFill>
                  <a:srgbClr val="002060"/>
                </a:solidFill>
              </a:rPr>
              <a:t>. 616 del 1977 </a:t>
            </a:r>
            <a:r>
              <a:rPr lang="it-IT" sz="1400" dirty="0" smtClean="0">
                <a:solidFill>
                  <a:srgbClr val="002060"/>
                </a:solidFill>
              </a:rPr>
              <a:t>trasferimento </a:t>
            </a:r>
            <a:r>
              <a:rPr lang="it-IT" sz="1400" dirty="0">
                <a:solidFill>
                  <a:srgbClr val="002060"/>
                </a:solidFill>
              </a:rPr>
              <a:t>alle </a:t>
            </a:r>
            <a:r>
              <a:rPr lang="it-IT" sz="1400" dirty="0" smtClean="0">
                <a:solidFill>
                  <a:srgbClr val="002060"/>
                </a:solidFill>
              </a:rPr>
              <a:t>Regioni </a:t>
            </a:r>
            <a:r>
              <a:rPr lang="it-IT" sz="1400" dirty="0">
                <a:solidFill>
                  <a:srgbClr val="002060"/>
                </a:solidFill>
              </a:rPr>
              <a:t>delle funzioni amministrative e in particolare </a:t>
            </a:r>
            <a:r>
              <a:rPr lang="it-IT" sz="1400" dirty="0" smtClean="0">
                <a:solidFill>
                  <a:srgbClr val="002060"/>
                </a:solidFill>
              </a:rPr>
              <a:t>attribuzione </a:t>
            </a:r>
            <a:r>
              <a:rPr lang="it-IT" sz="1400" dirty="0">
                <a:solidFill>
                  <a:srgbClr val="002060"/>
                </a:solidFill>
              </a:rPr>
              <a:t>ai </a:t>
            </a:r>
            <a:r>
              <a:rPr lang="it-IT" sz="1400" dirty="0" smtClean="0">
                <a:solidFill>
                  <a:srgbClr val="002060"/>
                </a:solidFill>
              </a:rPr>
              <a:t>Comuni </a:t>
            </a:r>
            <a:r>
              <a:rPr lang="it-IT" sz="1400" dirty="0">
                <a:solidFill>
                  <a:srgbClr val="002060"/>
                </a:solidFill>
              </a:rPr>
              <a:t>delle funzioni di organizzazione dei servizi sociali. </a:t>
            </a:r>
            <a:endParaRPr lang="it-IT" sz="1400" dirty="0" smtClean="0">
              <a:solidFill>
                <a:srgbClr val="002060"/>
              </a:solidFill>
            </a:endParaRPr>
          </a:p>
          <a:p>
            <a:pPr algn="l">
              <a:buFont typeface="Wingdings" pitchFamily="2" charset="2"/>
              <a:buChar char="ü"/>
            </a:pPr>
            <a:r>
              <a:rPr lang="it-IT" sz="1400" dirty="0" smtClean="0">
                <a:solidFill>
                  <a:srgbClr val="002060"/>
                </a:solidFill>
              </a:rPr>
              <a:t>Anni </a:t>
            </a:r>
            <a:r>
              <a:rPr lang="it-IT" sz="1400" dirty="0">
                <a:solidFill>
                  <a:srgbClr val="002060"/>
                </a:solidFill>
              </a:rPr>
              <a:t>90 </a:t>
            </a:r>
            <a:r>
              <a:rPr lang="it-IT" sz="1400" dirty="0" smtClean="0">
                <a:solidFill>
                  <a:srgbClr val="002060"/>
                </a:solidFill>
              </a:rPr>
              <a:t>Legge </a:t>
            </a:r>
            <a:r>
              <a:rPr lang="it-IT" sz="1400" dirty="0" err="1">
                <a:solidFill>
                  <a:srgbClr val="002060"/>
                </a:solidFill>
              </a:rPr>
              <a:t>Bassanini</a:t>
            </a:r>
            <a:r>
              <a:rPr lang="it-IT" sz="1400" dirty="0">
                <a:solidFill>
                  <a:srgbClr val="002060"/>
                </a:solidFill>
              </a:rPr>
              <a:t> </a:t>
            </a:r>
            <a:r>
              <a:rPr lang="it-IT" sz="1400" dirty="0" smtClean="0">
                <a:solidFill>
                  <a:srgbClr val="002060"/>
                </a:solidFill>
              </a:rPr>
              <a:t> - L</a:t>
            </a:r>
            <a:r>
              <a:rPr lang="it-IT" sz="1400" dirty="0">
                <a:solidFill>
                  <a:srgbClr val="002060"/>
                </a:solidFill>
              </a:rPr>
              <a:t>. n°59 del </a:t>
            </a:r>
            <a:r>
              <a:rPr lang="it-IT" sz="1400" dirty="0" smtClean="0">
                <a:solidFill>
                  <a:srgbClr val="002060"/>
                </a:solidFill>
              </a:rPr>
              <a:t>1997 - introduce </a:t>
            </a:r>
            <a:r>
              <a:rPr lang="it-IT" sz="1400" dirty="0">
                <a:solidFill>
                  <a:srgbClr val="002060"/>
                </a:solidFill>
              </a:rPr>
              <a:t>il principio di sussidiarietà in base al quale le decisioni vengono prese dall’organo di governo più vicino ai cittadini (il Comune) e cioè da quello che è maggiormente in grado di interpretare i bisogni e le risorse della comunità territoriale di riferimento. </a:t>
            </a:r>
            <a:endParaRPr lang="it-IT" sz="1400" dirty="0" smtClean="0">
              <a:solidFill>
                <a:srgbClr val="002060"/>
              </a:solidFill>
            </a:endParaRPr>
          </a:p>
          <a:p>
            <a:pPr algn="l">
              <a:buFont typeface="Wingdings" pitchFamily="2" charset="2"/>
              <a:buChar char="ü"/>
            </a:pPr>
            <a:r>
              <a:rPr lang="it-IT" sz="1400" dirty="0" smtClean="0">
                <a:solidFill>
                  <a:srgbClr val="002060"/>
                </a:solidFill>
              </a:rPr>
              <a:t>Questo </a:t>
            </a:r>
            <a:r>
              <a:rPr lang="it-IT" sz="1400" dirty="0">
                <a:solidFill>
                  <a:srgbClr val="002060"/>
                </a:solidFill>
              </a:rPr>
              <a:t>principio </a:t>
            </a:r>
            <a:r>
              <a:rPr lang="it-IT" sz="1400" dirty="0" smtClean="0">
                <a:solidFill>
                  <a:srgbClr val="002060"/>
                </a:solidFill>
              </a:rPr>
              <a:t> sviluppa i </a:t>
            </a:r>
            <a:r>
              <a:rPr lang="it-IT" sz="1400" dirty="0">
                <a:solidFill>
                  <a:srgbClr val="002060"/>
                </a:solidFill>
              </a:rPr>
              <a:t>modelli organizzativo- istituzionali che attribuiscono ai Comuni la titolarità delle funzioni amministrative riguardanti i servizi sociali e che valorizzano la collaborazione tra pubblico e privato. </a:t>
            </a:r>
            <a:endParaRPr lang="it-IT" sz="1400" dirty="0" smtClean="0">
              <a:solidFill>
                <a:srgbClr val="002060"/>
              </a:solidFill>
            </a:endParaRPr>
          </a:p>
          <a:p>
            <a:pPr algn="l">
              <a:buFont typeface="Wingdings" pitchFamily="2" charset="2"/>
              <a:buChar char="ü"/>
            </a:pPr>
            <a:r>
              <a:rPr lang="it-IT" sz="1400" dirty="0" smtClean="0">
                <a:solidFill>
                  <a:srgbClr val="002060"/>
                </a:solidFill>
              </a:rPr>
              <a:t>Il </a:t>
            </a:r>
            <a:r>
              <a:rPr lang="it-IT" sz="1400" dirty="0">
                <a:solidFill>
                  <a:srgbClr val="002060"/>
                </a:solidFill>
              </a:rPr>
              <a:t>quadro di ridefinizione del rapporto Stato-Regioni- Enti locali è stato completato attraverso l’introduzione della Legge Quadro di Riforma </a:t>
            </a:r>
            <a:r>
              <a:rPr lang="it-IT" sz="1400" dirty="0" smtClean="0">
                <a:solidFill>
                  <a:srgbClr val="002060"/>
                </a:solidFill>
              </a:rPr>
              <a:t>dell’Assistenza</a:t>
            </a:r>
            <a:r>
              <a:rPr lang="it-IT" sz="1400" dirty="0">
                <a:solidFill>
                  <a:srgbClr val="002060"/>
                </a:solidFill>
              </a:rPr>
              <a:t>, la L. 328 del 2000 e dalla Riforma del Titolo V della Costituzione </a:t>
            </a:r>
            <a:r>
              <a:rPr lang="it-IT" sz="1400" dirty="0" smtClean="0">
                <a:solidFill>
                  <a:srgbClr val="002060"/>
                </a:solidFill>
              </a:rPr>
              <a:t> - L</a:t>
            </a:r>
            <a:r>
              <a:rPr lang="it-IT" sz="1400" dirty="0">
                <a:solidFill>
                  <a:srgbClr val="002060"/>
                </a:solidFill>
              </a:rPr>
              <a:t>. 3 del </a:t>
            </a:r>
            <a:r>
              <a:rPr lang="it-IT" sz="1400" dirty="0" smtClean="0">
                <a:solidFill>
                  <a:srgbClr val="002060"/>
                </a:solidFill>
              </a:rPr>
              <a:t>2001</a:t>
            </a:r>
            <a:r>
              <a:rPr lang="it-IT" sz="1400" dirty="0">
                <a:solidFill>
                  <a:srgbClr val="002060"/>
                </a:solidFill>
              </a:rPr>
              <a:t> </a:t>
            </a:r>
            <a:r>
              <a:rPr lang="it-IT" sz="1400" dirty="0" smtClean="0">
                <a:solidFill>
                  <a:srgbClr val="002060"/>
                </a:solidFill>
              </a:rPr>
              <a:t>-</a:t>
            </a:r>
            <a:endParaRPr lang="it-IT" sz="1400" dirty="0">
              <a:solidFill>
                <a:srgbClr val="002060"/>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928662" y="1643050"/>
            <a:ext cx="7286676" cy="4572032"/>
          </a:xfrm>
        </p:spPr>
        <p:txBody>
          <a:bodyPr>
            <a:noAutofit/>
          </a:bodyPr>
          <a:lstStyle/>
          <a:p>
            <a:pPr algn="just"/>
            <a:r>
              <a:rPr lang="it-IT" sz="1200" dirty="0" smtClean="0">
                <a:solidFill>
                  <a:srgbClr val="002060"/>
                </a:solidFill>
              </a:rPr>
              <a:t>La Legge Quadro di Riforma  328/2000 determina il passaggio :</a:t>
            </a:r>
            <a:endParaRPr lang="it-IT" sz="1200" dirty="0">
              <a:solidFill>
                <a:srgbClr val="002060"/>
              </a:solidFill>
            </a:endParaRPr>
          </a:p>
          <a:p>
            <a:pPr lvl="0" algn="just">
              <a:buFont typeface="Wingdings" pitchFamily="2" charset="2"/>
              <a:buChar char="Ø"/>
            </a:pPr>
            <a:r>
              <a:rPr lang="it-IT" sz="1200" dirty="0">
                <a:solidFill>
                  <a:srgbClr val="002060"/>
                </a:solidFill>
              </a:rPr>
              <a:t>dalla prestazione disarticolata </a:t>
            </a:r>
            <a:r>
              <a:rPr lang="it-IT" sz="1200" dirty="0" smtClean="0">
                <a:solidFill>
                  <a:srgbClr val="002060"/>
                </a:solidFill>
              </a:rPr>
              <a:t>                                       al </a:t>
            </a:r>
            <a:r>
              <a:rPr lang="it-IT" sz="1200" dirty="0">
                <a:solidFill>
                  <a:srgbClr val="002060"/>
                </a:solidFill>
              </a:rPr>
              <a:t>progetto di intervento e al percorso accompagnato;</a:t>
            </a:r>
          </a:p>
          <a:p>
            <a:pPr lvl="0" algn="just">
              <a:buFont typeface="Wingdings" pitchFamily="2" charset="2"/>
              <a:buChar char="Ø"/>
            </a:pPr>
            <a:r>
              <a:rPr lang="it-IT" sz="1200" dirty="0">
                <a:solidFill>
                  <a:srgbClr val="002060"/>
                </a:solidFill>
              </a:rPr>
              <a:t>dalle prestazioni monetarie volte a risolvere problemi di natura esclusivamente economica </a:t>
            </a:r>
            <a:r>
              <a:rPr lang="it-IT" sz="1200" dirty="0" smtClean="0">
                <a:solidFill>
                  <a:srgbClr val="002060"/>
                </a:solidFill>
              </a:rPr>
              <a:t>a </a:t>
            </a:r>
            <a:r>
              <a:rPr lang="it-IT" sz="1200" dirty="0">
                <a:solidFill>
                  <a:srgbClr val="002060"/>
                </a:solidFill>
              </a:rPr>
              <a:t>interventi complessi che intendono rispondere ad una molteplicità di bisogni;</a:t>
            </a:r>
          </a:p>
          <a:p>
            <a:pPr lvl="0" algn="just">
              <a:buFont typeface="Wingdings" pitchFamily="2" charset="2"/>
              <a:buChar char="Ø"/>
            </a:pPr>
            <a:r>
              <a:rPr lang="it-IT" sz="1200" dirty="0">
                <a:solidFill>
                  <a:srgbClr val="002060"/>
                </a:solidFill>
              </a:rPr>
              <a:t>dall’azione esclusiva dell’ente pubblico a una azione svolta da una pluralità di attori quali quelli del terzo settore.</a:t>
            </a:r>
          </a:p>
          <a:p>
            <a:pPr algn="just"/>
            <a:endParaRPr lang="it-IT" sz="1200" dirty="0" smtClean="0">
              <a:solidFill>
                <a:srgbClr val="002060"/>
              </a:solidFill>
            </a:endParaRPr>
          </a:p>
          <a:p>
            <a:pPr algn="just"/>
            <a:r>
              <a:rPr lang="it-IT" sz="1200" dirty="0">
                <a:solidFill>
                  <a:srgbClr val="002060"/>
                </a:solidFill>
              </a:rPr>
              <a:t>(Art 1 comma 3) - </a:t>
            </a:r>
            <a:r>
              <a:rPr lang="it-IT" sz="1200" dirty="0" smtClean="0">
                <a:solidFill>
                  <a:srgbClr val="002060"/>
                </a:solidFill>
              </a:rPr>
              <a:t> Il Principio di Sussidiarietà </a:t>
            </a:r>
            <a:r>
              <a:rPr lang="it-IT" sz="1200" dirty="0">
                <a:solidFill>
                  <a:srgbClr val="002060"/>
                </a:solidFill>
              </a:rPr>
              <a:t>ha una duplice valenza </a:t>
            </a:r>
            <a:r>
              <a:rPr lang="it-IT" sz="1200" dirty="0" smtClean="0">
                <a:solidFill>
                  <a:srgbClr val="002060"/>
                </a:solidFill>
              </a:rPr>
              <a:t>interpretativa</a:t>
            </a:r>
            <a:endParaRPr lang="it-IT" sz="1200" dirty="0">
              <a:solidFill>
                <a:srgbClr val="002060"/>
              </a:solidFill>
            </a:endParaRPr>
          </a:p>
          <a:p>
            <a:pPr lvl="0" algn="just">
              <a:buFont typeface="Wingdings" pitchFamily="2" charset="2"/>
              <a:buChar char="Ø"/>
            </a:pPr>
            <a:r>
              <a:rPr lang="it-IT" sz="1200" b="1" i="1" u="sng" dirty="0" smtClean="0">
                <a:solidFill>
                  <a:srgbClr val="002060"/>
                </a:solidFill>
              </a:rPr>
              <a:t>Sussidiarietà </a:t>
            </a:r>
            <a:r>
              <a:rPr lang="it-IT" sz="1200" b="1" i="1" u="sng" dirty="0">
                <a:solidFill>
                  <a:srgbClr val="002060"/>
                </a:solidFill>
              </a:rPr>
              <a:t>V</a:t>
            </a:r>
            <a:r>
              <a:rPr lang="it-IT" sz="1200" b="1" i="1" u="sng" dirty="0" smtClean="0">
                <a:solidFill>
                  <a:srgbClr val="002060"/>
                </a:solidFill>
              </a:rPr>
              <a:t>erticale</a:t>
            </a:r>
            <a:r>
              <a:rPr lang="it-IT" sz="1200" dirty="0">
                <a:solidFill>
                  <a:srgbClr val="002060"/>
                </a:solidFill>
              </a:rPr>
              <a:t> </a:t>
            </a:r>
            <a:r>
              <a:rPr lang="it-IT" sz="1200" dirty="0" smtClean="0">
                <a:solidFill>
                  <a:srgbClr val="002060"/>
                </a:solidFill>
              </a:rPr>
              <a:t>- criterio </a:t>
            </a:r>
            <a:r>
              <a:rPr lang="it-IT" sz="1200" dirty="0">
                <a:solidFill>
                  <a:srgbClr val="002060"/>
                </a:solidFill>
              </a:rPr>
              <a:t>di distribuzione delle competenze </a:t>
            </a:r>
            <a:r>
              <a:rPr lang="it-IT" sz="1200" dirty="0" smtClean="0">
                <a:solidFill>
                  <a:srgbClr val="002060"/>
                </a:solidFill>
              </a:rPr>
              <a:t>tra Stato </a:t>
            </a:r>
            <a:r>
              <a:rPr lang="it-IT" sz="1200" dirty="0">
                <a:solidFill>
                  <a:srgbClr val="002060"/>
                </a:solidFill>
              </a:rPr>
              <a:t>e </a:t>
            </a:r>
            <a:r>
              <a:rPr lang="it-IT" sz="1200" dirty="0" smtClean="0">
                <a:solidFill>
                  <a:srgbClr val="002060"/>
                </a:solidFill>
              </a:rPr>
              <a:t>Autonomie Locali </a:t>
            </a:r>
            <a:r>
              <a:rPr lang="it-IT" sz="1200" dirty="0">
                <a:solidFill>
                  <a:srgbClr val="002060"/>
                </a:solidFill>
              </a:rPr>
              <a:t>in base al quale l’ente gerarchicamente inferiore svolge </a:t>
            </a:r>
            <a:r>
              <a:rPr lang="it-IT" sz="1200" dirty="0" smtClean="0">
                <a:solidFill>
                  <a:srgbClr val="002060"/>
                </a:solidFill>
              </a:rPr>
              <a:t>le </a:t>
            </a:r>
            <a:r>
              <a:rPr lang="it-IT" sz="1200" dirty="0">
                <a:solidFill>
                  <a:srgbClr val="002060"/>
                </a:solidFill>
              </a:rPr>
              <a:t>funzioni e i compiti di cui </a:t>
            </a:r>
            <a:r>
              <a:rPr lang="it-IT" sz="1200" dirty="0" smtClean="0">
                <a:solidFill>
                  <a:srgbClr val="002060"/>
                </a:solidFill>
              </a:rPr>
              <a:t>è capace. L’ente sovraordinato surroga l’attività che l’ente sotto ordinato non è in </a:t>
            </a:r>
            <a:r>
              <a:rPr lang="it-IT" sz="1200" dirty="0">
                <a:solidFill>
                  <a:srgbClr val="002060"/>
                </a:solidFill>
              </a:rPr>
              <a:t>grado </a:t>
            </a:r>
            <a:r>
              <a:rPr lang="it-IT" sz="1200" dirty="0" smtClean="0">
                <a:solidFill>
                  <a:srgbClr val="002060"/>
                </a:solidFill>
              </a:rPr>
              <a:t> da soli. </a:t>
            </a:r>
          </a:p>
          <a:p>
            <a:pPr lvl="0" algn="just"/>
            <a:r>
              <a:rPr lang="it-IT" sz="1200" dirty="0" smtClean="0">
                <a:solidFill>
                  <a:srgbClr val="002060"/>
                </a:solidFill>
              </a:rPr>
              <a:t>In </a:t>
            </a:r>
            <a:r>
              <a:rPr lang="it-IT" sz="1200" dirty="0">
                <a:solidFill>
                  <a:srgbClr val="002060"/>
                </a:solidFill>
              </a:rPr>
              <a:t>caso di necessità il primo ad agire sarà il Comune. </a:t>
            </a:r>
            <a:endParaRPr lang="it-IT" sz="1200" dirty="0" smtClean="0">
              <a:solidFill>
                <a:srgbClr val="002060"/>
              </a:solidFill>
            </a:endParaRPr>
          </a:p>
          <a:p>
            <a:pPr lvl="0" algn="just"/>
            <a:r>
              <a:rPr lang="it-IT" sz="1200" dirty="0" smtClean="0">
                <a:solidFill>
                  <a:srgbClr val="002060"/>
                </a:solidFill>
              </a:rPr>
              <a:t>Se </a:t>
            </a:r>
            <a:r>
              <a:rPr lang="it-IT" sz="1200" dirty="0">
                <a:solidFill>
                  <a:srgbClr val="002060"/>
                </a:solidFill>
              </a:rPr>
              <a:t>il </a:t>
            </a:r>
            <a:r>
              <a:rPr lang="it-IT" sz="1200" dirty="0" smtClean="0">
                <a:solidFill>
                  <a:srgbClr val="002060"/>
                </a:solidFill>
              </a:rPr>
              <a:t>Comune </a:t>
            </a:r>
            <a:r>
              <a:rPr lang="it-IT" sz="1200" dirty="0">
                <a:solidFill>
                  <a:srgbClr val="002060"/>
                </a:solidFill>
              </a:rPr>
              <a:t>non fosse in </a:t>
            </a:r>
            <a:r>
              <a:rPr lang="it-IT" sz="1200" dirty="0" smtClean="0">
                <a:solidFill>
                  <a:srgbClr val="002060"/>
                </a:solidFill>
              </a:rPr>
              <a:t>grado interviene la Regione, lo </a:t>
            </a:r>
            <a:r>
              <a:rPr lang="it-IT" sz="1200" dirty="0">
                <a:solidFill>
                  <a:srgbClr val="002060"/>
                </a:solidFill>
              </a:rPr>
              <a:t>Stato </a:t>
            </a:r>
            <a:r>
              <a:rPr lang="it-IT" sz="1200" dirty="0" smtClean="0">
                <a:solidFill>
                  <a:srgbClr val="002060"/>
                </a:solidFill>
              </a:rPr>
              <a:t>centrale, </a:t>
            </a:r>
            <a:r>
              <a:rPr lang="it-IT" sz="1200" dirty="0">
                <a:solidFill>
                  <a:srgbClr val="002060"/>
                </a:solidFill>
              </a:rPr>
              <a:t>l’Unione </a:t>
            </a:r>
            <a:r>
              <a:rPr lang="it-IT" sz="1200" dirty="0" smtClean="0">
                <a:solidFill>
                  <a:srgbClr val="002060"/>
                </a:solidFill>
              </a:rPr>
              <a:t>Europea.</a:t>
            </a:r>
          </a:p>
          <a:p>
            <a:pPr lvl="0" algn="just"/>
            <a:endParaRPr lang="it-IT" sz="1200" dirty="0">
              <a:solidFill>
                <a:srgbClr val="002060"/>
              </a:solidFill>
            </a:endParaRPr>
          </a:p>
          <a:p>
            <a:pPr lvl="0" algn="just">
              <a:buFont typeface="Wingdings" pitchFamily="2" charset="2"/>
              <a:buChar char="Ø"/>
            </a:pPr>
            <a:r>
              <a:rPr lang="it-IT" sz="1200" b="1" i="1" u="sng" dirty="0" smtClean="0">
                <a:solidFill>
                  <a:srgbClr val="002060"/>
                </a:solidFill>
              </a:rPr>
              <a:t>Sussidiarietà Orizzontale</a:t>
            </a:r>
            <a:r>
              <a:rPr lang="it-IT" sz="1200" dirty="0">
                <a:solidFill>
                  <a:srgbClr val="002060"/>
                </a:solidFill>
              </a:rPr>
              <a:t> </a:t>
            </a:r>
            <a:r>
              <a:rPr lang="it-IT" sz="1200" dirty="0" smtClean="0">
                <a:solidFill>
                  <a:srgbClr val="002060"/>
                </a:solidFill>
              </a:rPr>
              <a:t>- quando </a:t>
            </a:r>
            <a:r>
              <a:rPr lang="it-IT" sz="1200" dirty="0">
                <a:solidFill>
                  <a:srgbClr val="002060"/>
                </a:solidFill>
              </a:rPr>
              <a:t>attività </a:t>
            </a:r>
            <a:r>
              <a:rPr lang="it-IT" sz="1200" dirty="0" smtClean="0">
                <a:solidFill>
                  <a:srgbClr val="002060"/>
                </a:solidFill>
              </a:rPr>
              <a:t>dei </a:t>
            </a:r>
            <a:r>
              <a:rPr lang="it-IT" sz="1200" dirty="0">
                <a:solidFill>
                  <a:srgbClr val="002060"/>
                </a:solidFill>
              </a:rPr>
              <a:t>pubblici poteri vengono svolte da soggetti privati, cioè dai cittadini stessi </a:t>
            </a:r>
            <a:r>
              <a:rPr lang="it-IT" sz="1200" dirty="0" smtClean="0">
                <a:solidFill>
                  <a:srgbClr val="002060"/>
                </a:solidFill>
              </a:rPr>
              <a:t> </a:t>
            </a:r>
            <a:r>
              <a:rPr lang="it-IT" sz="1200" dirty="0">
                <a:solidFill>
                  <a:srgbClr val="002060"/>
                </a:solidFill>
              </a:rPr>
              <a:t>in forma associata </a:t>
            </a:r>
            <a:r>
              <a:rPr lang="it-IT" sz="1200" dirty="0" smtClean="0">
                <a:solidFill>
                  <a:srgbClr val="002060"/>
                </a:solidFill>
              </a:rPr>
              <a:t>e/o </a:t>
            </a:r>
            <a:r>
              <a:rPr lang="it-IT" sz="1200" dirty="0">
                <a:solidFill>
                  <a:srgbClr val="002060"/>
                </a:solidFill>
              </a:rPr>
              <a:t>volontaristica con l’intento di lasciare più spazio possibile all’autonomia privata, riducendo così all’essenziale l’intervento pubblico. </a:t>
            </a:r>
            <a:r>
              <a:rPr lang="it-IT" sz="1200" dirty="0" smtClean="0">
                <a:solidFill>
                  <a:srgbClr val="002060"/>
                </a:solidFill>
              </a:rPr>
              <a:t>No supplenza; sì collaborazione e rete di servizi.</a:t>
            </a:r>
          </a:p>
          <a:p>
            <a:pPr lvl="0" algn="just"/>
            <a:endParaRPr lang="it-IT" sz="1200" dirty="0">
              <a:solidFill>
                <a:srgbClr val="002060"/>
              </a:solidFill>
            </a:endParaRPr>
          </a:p>
          <a:p>
            <a:pPr algn="just"/>
            <a:r>
              <a:rPr lang="it-IT" sz="1200" dirty="0" smtClean="0">
                <a:solidFill>
                  <a:srgbClr val="002060"/>
                </a:solidFill>
              </a:rPr>
              <a:t>Art 1, </a:t>
            </a:r>
            <a:r>
              <a:rPr lang="it-IT" sz="1200" dirty="0">
                <a:solidFill>
                  <a:srgbClr val="002060"/>
                </a:solidFill>
              </a:rPr>
              <a:t>comma </a:t>
            </a:r>
            <a:r>
              <a:rPr lang="it-IT" sz="1200" dirty="0" smtClean="0">
                <a:solidFill>
                  <a:srgbClr val="002060"/>
                </a:solidFill>
              </a:rPr>
              <a:t>4, L. 328/2000 </a:t>
            </a:r>
            <a:r>
              <a:rPr lang="it-IT" sz="1200" dirty="0">
                <a:solidFill>
                  <a:srgbClr val="002060"/>
                </a:solidFill>
              </a:rPr>
              <a:t>”</a:t>
            </a:r>
            <a:r>
              <a:rPr lang="it-IT" sz="1200" i="1" dirty="0">
                <a:solidFill>
                  <a:srgbClr val="002060"/>
                </a:solidFill>
              </a:rPr>
              <a:t>Gli enti locali, le Regioni e lo Stato, nell’ambito delle rispettive competenze, riconoscono e agevolano il ruolo degli organismi non lucrativi di utilità </a:t>
            </a:r>
            <a:r>
              <a:rPr lang="it-IT" sz="1200" i="1" dirty="0" smtClean="0">
                <a:solidFill>
                  <a:srgbClr val="002060"/>
                </a:solidFill>
              </a:rPr>
              <a:t>sociale </a:t>
            </a:r>
            <a:r>
              <a:rPr lang="it-IT" sz="1200" i="1" dirty="0">
                <a:solidFill>
                  <a:srgbClr val="002060"/>
                </a:solidFill>
              </a:rPr>
              <a:t>quali associazioni, cooperative, fondazioni, organizzazioni di volontariato, ed enti di </a:t>
            </a:r>
            <a:r>
              <a:rPr lang="it-IT" sz="1200" i="1" dirty="0" smtClean="0">
                <a:solidFill>
                  <a:srgbClr val="002060"/>
                </a:solidFill>
              </a:rPr>
              <a:t>patronato nella </a:t>
            </a:r>
            <a:r>
              <a:rPr lang="it-IT" sz="1200" i="1" dirty="0">
                <a:solidFill>
                  <a:srgbClr val="002060"/>
                </a:solidFill>
              </a:rPr>
              <a:t>organizzazione e gestione del sistema integrato di interventi e servizi sociali</a:t>
            </a:r>
            <a:r>
              <a:rPr lang="it-IT" sz="1200" dirty="0" smtClean="0">
                <a:solidFill>
                  <a:srgbClr val="002060"/>
                </a:solidFill>
              </a:rPr>
              <a:t>”.</a:t>
            </a:r>
            <a:endParaRPr lang="it-IT" sz="1200" dirty="0">
              <a:solidFill>
                <a:srgbClr val="002060"/>
              </a:solidFill>
            </a:endParaRP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cxnSp>
        <p:nvCxnSpPr>
          <p:cNvPr id="6" name="Connettore 2 5"/>
          <p:cNvCxnSpPr/>
          <p:nvPr/>
        </p:nvCxnSpPr>
        <p:spPr>
          <a:xfrm>
            <a:off x="3071802" y="2000240"/>
            <a:ext cx="121444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algn="just"/>
            <a:endParaRPr lang="it-IT" sz="1200" dirty="0" smtClean="0">
              <a:solidFill>
                <a:srgbClr val="002060"/>
              </a:solidFill>
            </a:endParaRPr>
          </a:p>
          <a:p>
            <a:pPr algn="just"/>
            <a:r>
              <a:rPr lang="it-IT" sz="1200" dirty="0" smtClean="0">
                <a:solidFill>
                  <a:srgbClr val="002060"/>
                </a:solidFill>
              </a:rPr>
              <a:t>Con </a:t>
            </a:r>
            <a:r>
              <a:rPr lang="it-IT" sz="1200" dirty="0">
                <a:solidFill>
                  <a:srgbClr val="002060"/>
                </a:solidFill>
              </a:rPr>
              <a:t>la </a:t>
            </a:r>
            <a:r>
              <a:rPr lang="it-IT" sz="1200" dirty="0" smtClean="0">
                <a:solidFill>
                  <a:srgbClr val="002060"/>
                </a:solidFill>
              </a:rPr>
              <a:t>Legge Quadro di Riforma 328/2000 </a:t>
            </a:r>
            <a:r>
              <a:rPr lang="it-IT" sz="1200" dirty="0">
                <a:solidFill>
                  <a:srgbClr val="002060"/>
                </a:solidFill>
              </a:rPr>
              <a:t>si realizza </a:t>
            </a:r>
            <a:r>
              <a:rPr lang="it-IT" sz="1200" dirty="0" smtClean="0">
                <a:solidFill>
                  <a:srgbClr val="002060"/>
                </a:solidFill>
              </a:rPr>
              <a:t>il </a:t>
            </a:r>
            <a:r>
              <a:rPr lang="it-IT" sz="1200" dirty="0">
                <a:solidFill>
                  <a:srgbClr val="002060"/>
                </a:solidFill>
              </a:rPr>
              <a:t>passaggio da una programmazione che utilizzava una prospettiva di tipo </a:t>
            </a:r>
            <a:r>
              <a:rPr lang="it-IT" sz="1200" b="1" i="1" dirty="0" smtClean="0">
                <a:solidFill>
                  <a:srgbClr val="002060"/>
                </a:solidFill>
              </a:rPr>
              <a:t>GOVERNMENT</a:t>
            </a:r>
            <a:r>
              <a:rPr lang="it-IT" sz="1200" dirty="0" smtClean="0">
                <a:solidFill>
                  <a:srgbClr val="002060"/>
                </a:solidFill>
              </a:rPr>
              <a:t> </a:t>
            </a:r>
          </a:p>
          <a:p>
            <a:pPr algn="just"/>
            <a:r>
              <a:rPr lang="it-IT" sz="1200" dirty="0" smtClean="0">
                <a:solidFill>
                  <a:srgbClr val="002060"/>
                </a:solidFill>
              </a:rPr>
              <a:t>il </a:t>
            </a:r>
            <a:r>
              <a:rPr lang="it-IT" sz="1200" dirty="0">
                <a:solidFill>
                  <a:srgbClr val="002060"/>
                </a:solidFill>
              </a:rPr>
              <a:t>soggetto pubblico a prendere decisioni </a:t>
            </a:r>
            <a:r>
              <a:rPr lang="it-IT" sz="1200" dirty="0" smtClean="0">
                <a:solidFill>
                  <a:srgbClr val="002060"/>
                </a:solidFill>
              </a:rPr>
              <a:t>a governare </a:t>
            </a:r>
          </a:p>
          <a:p>
            <a:pPr algn="just"/>
            <a:endParaRPr lang="it-IT" sz="1200" dirty="0">
              <a:solidFill>
                <a:srgbClr val="002060"/>
              </a:solidFill>
            </a:endParaRPr>
          </a:p>
          <a:p>
            <a:pPr algn="just"/>
            <a:r>
              <a:rPr lang="it-IT" sz="1200" dirty="0" smtClean="0">
                <a:solidFill>
                  <a:srgbClr val="002060"/>
                </a:solidFill>
              </a:rPr>
              <a:t>a </a:t>
            </a:r>
            <a:r>
              <a:rPr lang="it-IT" sz="1200" dirty="0">
                <a:solidFill>
                  <a:srgbClr val="002060"/>
                </a:solidFill>
              </a:rPr>
              <a:t>una prospettiva di tipo </a:t>
            </a:r>
            <a:r>
              <a:rPr lang="it-IT" sz="1200" b="1" i="1" dirty="0" smtClean="0">
                <a:solidFill>
                  <a:srgbClr val="002060"/>
                </a:solidFill>
              </a:rPr>
              <a:t>GOVERNANCE</a:t>
            </a:r>
          </a:p>
          <a:p>
            <a:pPr algn="just"/>
            <a:r>
              <a:rPr lang="it-IT" sz="1200" dirty="0" smtClean="0">
                <a:solidFill>
                  <a:srgbClr val="002060"/>
                </a:solidFill>
              </a:rPr>
              <a:t>il </a:t>
            </a:r>
            <a:r>
              <a:rPr lang="it-IT" sz="1200" dirty="0">
                <a:solidFill>
                  <a:srgbClr val="002060"/>
                </a:solidFill>
              </a:rPr>
              <a:t>governo si realizza grazie alla mobilitazione di una serie di </a:t>
            </a:r>
            <a:r>
              <a:rPr lang="it-IT" sz="1200" dirty="0" smtClean="0">
                <a:solidFill>
                  <a:srgbClr val="002060"/>
                </a:solidFill>
              </a:rPr>
              <a:t>soggetti: pubblici</a:t>
            </a:r>
            <a:r>
              <a:rPr lang="it-IT" sz="1200" dirty="0">
                <a:solidFill>
                  <a:srgbClr val="002060"/>
                </a:solidFill>
              </a:rPr>
              <a:t>, di privato sociale e della società </a:t>
            </a:r>
            <a:r>
              <a:rPr lang="it-IT" sz="1200" dirty="0" smtClean="0">
                <a:solidFill>
                  <a:srgbClr val="002060"/>
                </a:solidFill>
              </a:rPr>
              <a:t>civile.</a:t>
            </a:r>
          </a:p>
          <a:p>
            <a:pPr algn="just"/>
            <a:endParaRPr lang="it-IT" sz="1200" dirty="0">
              <a:solidFill>
                <a:srgbClr val="002060"/>
              </a:solidFill>
            </a:endParaRPr>
          </a:p>
          <a:p>
            <a:pPr algn="just"/>
            <a:r>
              <a:rPr lang="it-IT" sz="1200" dirty="0">
                <a:solidFill>
                  <a:srgbClr val="002060"/>
                </a:solidFill>
              </a:rPr>
              <a:t>Il concetto di </a:t>
            </a:r>
            <a:r>
              <a:rPr lang="it-IT" sz="1200" dirty="0" smtClean="0">
                <a:solidFill>
                  <a:srgbClr val="002060"/>
                </a:solidFill>
              </a:rPr>
              <a:t>GOVERNANCE </a:t>
            </a:r>
            <a:r>
              <a:rPr lang="it-IT" sz="1200" dirty="0">
                <a:solidFill>
                  <a:srgbClr val="002060"/>
                </a:solidFill>
              </a:rPr>
              <a:t>implica l’idea che il raggiungimento di un obiettivo è frutto dell’azione </a:t>
            </a:r>
            <a:r>
              <a:rPr lang="it-IT" sz="1200" dirty="0" smtClean="0">
                <a:solidFill>
                  <a:srgbClr val="002060"/>
                </a:solidFill>
              </a:rPr>
              <a:t>autonoma</a:t>
            </a:r>
            <a:r>
              <a:rPr lang="it-IT" sz="1200" dirty="0">
                <a:solidFill>
                  <a:srgbClr val="002060"/>
                </a:solidFill>
              </a:rPr>
              <a:t> </a:t>
            </a:r>
            <a:r>
              <a:rPr lang="it-IT" sz="1200" dirty="0" smtClean="0">
                <a:solidFill>
                  <a:srgbClr val="002060"/>
                </a:solidFill>
              </a:rPr>
              <a:t>e concertata </a:t>
            </a:r>
            <a:r>
              <a:rPr lang="it-IT" sz="1200" dirty="0">
                <a:solidFill>
                  <a:srgbClr val="002060"/>
                </a:solidFill>
              </a:rPr>
              <a:t>dei diversi attori - Stato, Regioni, Province, Enti locali, Terzo settore e privati - che </a:t>
            </a:r>
            <a:r>
              <a:rPr lang="it-IT" sz="1200" dirty="0" smtClean="0">
                <a:solidFill>
                  <a:srgbClr val="002060"/>
                </a:solidFill>
              </a:rPr>
              <a:t>possono </a:t>
            </a:r>
            <a:r>
              <a:rPr lang="it-IT" sz="1200" dirty="0">
                <a:solidFill>
                  <a:srgbClr val="002060"/>
                </a:solidFill>
              </a:rPr>
              <a:t>dare un contributo al processo di attuazione delle politiche sociali</a:t>
            </a:r>
            <a:r>
              <a:rPr lang="it-IT" sz="1200" dirty="0" smtClean="0">
                <a:solidFill>
                  <a:srgbClr val="002060"/>
                </a:solidFill>
              </a:rPr>
              <a:t>.</a:t>
            </a:r>
          </a:p>
          <a:p>
            <a:pPr algn="just"/>
            <a:endParaRPr lang="it-IT" sz="1200" dirty="0">
              <a:solidFill>
                <a:srgbClr val="002060"/>
              </a:solidFill>
            </a:endParaRPr>
          </a:p>
          <a:p>
            <a:pPr algn="just"/>
            <a:r>
              <a:rPr lang="it-IT" sz="1200" dirty="0">
                <a:solidFill>
                  <a:srgbClr val="002060"/>
                </a:solidFill>
              </a:rPr>
              <a:t>La partecipazione attiva degli attori sopracitati è resa possibile dall’avvenuta decentralizzazione e/o la tendenza al </a:t>
            </a:r>
            <a:r>
              <a:rPr lang="it-IT" sz="1200" b="1" dirty="0">
                <a:solidFill>
                  <a:srgbClr val="002060"/>
                </a:solidFill>
              </a:rPr>
              <a:t>decentramento istituzionale della </a:t>
            </a:r>
            <a:r>
              <a:rPr lang="it-IT" sz="1200" b="1" dirty="0" smtClean="0">
                <a:solidFill>
                  <a:srgbClr val="002060"/>
                </a:solidFill>
              </a:rPr>
              <a:t>politica</a:t>
            </a:r>
            <a:r>
              <a:rPr lang="it-IT" sz="1200" dirty="0" smtClean="0">
                <a:solidFill>
                  <a:srgbClr val="002060"/>
                </a:solidFill>
              </a:rPr>
              <a:t>, </a:t>
            </a:r>
            <a:r>
              <a:rPr lang="it-IT" sz="1200" dirty="0">
                <a:solidFill>
                  <a:srgbClr val="002060"/>
                </a:solidFill>
              </a:rPr>
              <a:t>in una logica di governo non più gerarchico ma declinato territorialmente che crea le condizioni per la loro azione.</a:t>
            </a:r>
          </a:p>
          <a:p>
            <a:pPr algn="just"/>
            <a:r>
              <a:rPr lang="it-IT" sz="1200" dirty="0">
                <a:solidFill>
                  <a:srgbClr val="002060"/>
                </a:solidFill>
              </a:rPr>
              <a:t> </a:t>
            </a:r>
          </a:p>
          <a:p>
            <a:pPr algn="just"/>
            <a:endParaRPr lang="it-IT" sz="1200" dirty="0">
              <a:solidFill>
                <a:srgbClr val="002060"/>
              </a:solidFill>
            </a:endParaRPr>
          </a:p>
          <a:p>
            <a:pPr algn="just"/>
            <a:endParaRPr lang="it-IT" sz="1050" dirty="0">
              <a:solidFill>
                <a:srgbClr val="002060"/>
              </a:solidFill>
            </a:endParaRP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lnSpcReduction="10000"/>
          </a:bodyPr>
          <a:lstStyle/>
          <a:p>
            <a:r>
              <a:rPr lang="it-IT" sz="1600" b="1" dirty="0" smtClean="0">
                <a:solidFill>
                  <a:schemeClr val="accent1">
                    <a:lumMod val="50000"/>
                  </a:schemeClr>
                </a:solidFill>
              </a:rPr>
              <a:t>LEGGE REGIONALE N. 12 DEL 24.05.2006</a:t>
            </a:r>
          </a:p>
          <a:p>
            <a:pPr algn="l"/>
            <a:r>
              <a:rPr lang="it-IT" sz="1200" dirty="0" smtClean="0">
                <a:solidFill>
                  <a:srgbClr val="002060"/>
                </a:solidFill>
              </a:rPr>
              <a:t>Il primo articolo, nei primi sei commi richiama i riferimenti ai principi costituzionali, ai valori riconosciuti nel proprio Statuto Regionale , riconosce valorizza e sostiene l’autonoma iniziativa di singoli e gruppi, in armonia con quanto disposto dalla Legge Quadro di Riforma dell’Assistenza n. 328/2000</a:t>
            </a:r>
          </a:p>
          <a:p>
            <a:pPr algn="l"/>
            <a:endParaRPr lang="it-IT" sz="1200" dirty="0">
              <a:solidFill>
                <a:srgbClr val="002060"/>
              </a:solidFill>
            </a:endParaRPr>
          </a:p>
          <a:p>
            <a:pPr algn="just"/>
            <a:r>
              <a:rPr lang="it-IT" sz="1200" dirty="0">
                <a:solidFill>
                  <a:schemeClr val="accent1">
                    <a:lumMod val="50000"/>
                  </a:schemeClr>
                </a:solidFill>
              </a:rPr>
              <a:t>Il fine di questa </a:t>
            </a:r>
            <a:r>
              <a:rPr lang="it-IT" sz="1200" dirty="0" smtClean="0">
                <a:solidFill>
                  <a:schemeClr val="accent1">
                    <a:lumMod val="50000"/>
                  </a:schemeClr>
                </a:solidFill>
              </a:rPr>
              <a:t>legge regionale </a:t>
            </a:r>
            <a:r>
              <a:rPr lang="it-IT" sz="1200" dirty="0">
                <a:solidFill>
                  <a:schemeClr val="accent1">
                    <a:lumMod val="50000"/>
                  </a:schemeClr>
                </a:solidFill>
              </a:rPr>
              <a:t>è:</a:t>
            </a:r>
          </a:p>
          <a:p>
            <a:pPr lvl="0" algn="just">
              <a:buFont typeface="Wingdings" pitchFamily="2" charset="2"/>
              <a:buChar char="Ø"/>
            </a:pPr>
            <a:r>
              <a:rPr lang="it-IT" sz="1200" b="1" dirty="0">
                <a:solidFill>
                  <a:schemeClr val="accent1">
                    <a:lumMod val="50000"/>
                  </a:schemeClr>
                </a:solidFill>
              </a:rPr>
              <a:t>promuovere</a:t>
            </a:r>
            <a:r>
              <a:rPr lang="it-IT" sz="1200" dirty="0">
                <a:solidFill>
                  <a:schemeClr val="accent1">
                    <a:lumMod val="50000"/>
                  </a:schemeClr>
                </a:solidFill>
              </a:rPr>
              <a:t> e </a:t>
            </a:r>
            <a:r>
              <a:rPr lang="it-IT" sz="1200" b="1" dirty="0">
                <a:solidFill>
                  <a:schemeClr val="accent1">
                    <a:lumMod val="50000"/>
                  </a:schemeClr>
                </a:solidFill>
              </a:rPr>
              <a:t>sostenere</a:t>
            </a:r>
            <a:r>
              <a:rPr lang="it-IT" sz="1200" dirty="0">
                <a:solidFill>
                  <a:schemeClr val="accent1">
                    <a:lumMod val="50000"/>
                  </a:schemeClr>
                </a:solidFill>
              </a:rPr>
              <a:t> la persona e la famiglia dando priorità alle situazioni di fragilità o a rischio di esclusione sociale</a:t>
            </a:r>
          </a:p>
          <a:p>
            <a:pPr lvl="0" algn="just">
              <a:buFont typeface="Wingdings" pitchFamily="2" charset="2"/>
              <a:buChar char="Ø"/>
            </a:pPr>
            <a:r>
              <a:rPr lang="it-IT" sz="1200" b="1" dirty="0">
                <a:solidFill>
                  <a:schemeClr val="accent1">
                    <a:lumMod val="50000"/>
                  </a:schemeClr>
                </a:solidFill>
              </a:rPr>
              <a:t>promuovere</a:t>
            </a:r>
            <a:r>
              <a:rPr lang="it-IT" sz="1200" dirty="0">
                <a:solidFill>
                  <a:schemeClr val="accent1">
                    <a:lumMod val="50000"/>
                  </a:schemeClr>
                </a:solidFill>
              </a:rPr>
              <a:t> la cittadinanza attiva delle persone anche attraverso il sostegno delle organizzazioni di rappresentanza e tutela sociale</a:t>
            </a:r>
          </a:p>
          <a:p>
            <a:pPr lvl="0" algn="just">
              <a:buFont typeface="Wingdings" pitchFamily="2" charset="2"/>
              <a:buChar char="Ø"/>
            </a:pPr>
            <a:r>
              <a:rPr lang="it-IT" sz="1200" b="1" dirty="0">
                <a:solidFill>
                  <a:schemeClr val="accent1">
                    <a:lumMod val="50000"/>
                  </a:schemeClr>
                </a:solidFill>
              </a:rPr>
              <a:t>riconoscere</a:t>
            </a:r>
            <a:r>
              <a:rPr lang="it-IT" sz="1200" dirty="0">
                <a:solidFill>
                  <a:schemeClr val="accent1">
                    <a:lumMod val="50000"/>
                  </a:schemeClr>
                </a:solidFill>
              </a:rPr>
              <a:t> la centralità delle comunità locali per il miglioramento della qualità della vita e delle relazioni</a:t>
            </a:r>
          </a:p>
          <a:p>
            <a:pPr lvl="0" algn="just">
              <a:buFont typeface="Wingdings" pitchFamily="2" charset="2"/>
              <a:buChar char="Ø"/>
            </a:pPr>
            <a:r>
              <a:rPr lang="it-IT" sz="1200" b="1" dirty="0">
                <a:solidFill>
                  <a:schemeClr val="accent1">
                    <a:lumMod val="50000"/>
                  </a:schemeClr>
                </a:solidFill>
              </a:rPr>
              <a:t>prevenire</a:t>
            </a:r>
            <a:r>
              <a:rPr lang="it-IT" sz="1200" dirty="0">
                <a:solidFill>
                  <a:schemeClr val="accent1">
                    <a:lumMod val="50000"/>
                  </a:schemeClr>
                </a:solidFill>
              </a:rPr>
              <a:t> i fattori del disagio sociale con il superamento delle condizioni che ostacolano le persone alla piena partecipazione alla vita sociale</a:t>
            </a:r>
          </a:p>
          <a:p>
            <a:pPr algn="just"/>
            <a:endParaRPr lang="it-IT" sz="1200" dirty="0" smtClean="0">
              <a:solidFill>
                <a:schemeClr val="accent1">
                  <a:lumMod val="50000"/>
                </a:schemeClr>
              </a:solidFill>
            </a:endParaRPr>
          </a:p>
          <a:p>
            <a:pPr algn="just"/>
            <a:r>
              <a:rPr lang="it-IT" sz="1200" dirty="0" smtClean="0">
                <a:solidFill>
                  <a:schemeClr val="accent1">
                    <a:lumMod val="50000"/>
                  </a:schemeClr>
                </a:solidFill>
              </a:rPr>
              <a:t>Il </a:t>
            </a:r>
            <a:r>
              <a:rPr lang="it-IT" sz="1200" dirty="0">
                <a:solidFill>
                  <a:schemeClr val="accent1">
                    <a:lumMod val="50000"/>
                  </a:schemeClr>
                </a:solidFill>
              </a:rPr>
              <a:t>sistema integrato di interventi e servizi sociali e sociosanitari trova la sua realizzazione nella rete dei servizi per promuovere e assicurare la tutela sociale e sociosanitaria delle persone in condizioni di bisogno.</a:t>
            </a:r>
            <a:br>
              <a:rPr lang="it-IT" sz="1200" dirty="0">
                <a:solidFill>
                  <a:schemeClr val="accent1">
                    <a:lumMod val="50000"/>
                  </a:schemeClr>
                </a:solidFill>
              </a:rPr>
            </a:br>
            <a:r>
              <a:rPr lang="it-IT" sz="1200" dirty="0">
                <a:solidFill>
                  <a:schemeClr val="accent1">
                    <a:lumMod val="50000"/>
                  </a:schemeClr>
                </a:solidFill>
              </a:rPr>
              <a:t>La legge regionale istituisce:</a:t>
            </a:r>
          </a:p>
          <a:p>
            <a:pPr lvl="0" algn="just">
              <a:buFont typeface="Wingdings" pitchFamily="2" charset="2"/>
              <a:buChar char="Ø"/>
            </a:pPr>
            <a:r>
              <a:rPr lang="it-IT" sz="1200" dirty="0">
                <a:solidFill>
                  <a:schemeClr val="accent1">
                    <a:lumMod val="50000"/>
                  </a:schemeClr>
                </a:solidFill>
              </a:rPr>
              <a:t>il </a:t>
            </a:r>
            <a:r>
              <a:rPr lang="it-IT" sz="1200" b="1" dirty="0">
                <a:solidFill>
                  <a:schemeClr val="accent1">
                    <a:lumMod val="50000"/>
                  </a:schemeClr>
                </a:solidFill>
              </a:rPr>
              <a:t>distretto sociosanitario</a:t>
            </a:r>
            <a:r>
              <a:rPr lang="it-IT" sz="1200" dirty="0">
                <a:solidFill>
                  <a:schemeClr val="accent1">
                    <a:lumMod val="50000"/>
                  </a:schemeClr>
                </a:solidFill>
              </a:rPr>
              <a:t>, dimensione territoriale in cui si integrano le funzioni sociali complesse e le funzioni sanitarie. I confini territoriali del distretto sociosanitario coincidono con i confini del distretto sanitario</a:t>
            </a:r>
          </a:p>
          <a:p>
            <a:pPr lvl="0" algn="just">
              <a:buFont typeface="Wingdings" pitchFamily="2" charset="2"/>
              <a:buChar char="Ø"/>
            </a:pPr>
            <a:r>
              <a:rPr lang="it-IT" sz="1200" dirty="0">
                <a:solidFill>
                  <a:schemeClr val="accent1">
                    <a:lumMod val="50000"/>
                  </a:schemeClr>
                </a:solidFill>
              </a:rPr>
              <a:t>gli </a:t>
            </a:r>
            <a:r>
              <a:rPr lang="it-IT" sz="1200" b="1" dirty="0">
                <a:solidFill>
                  <a:schemeClr val="accent1">
                    <a:lumMod val="50000"/>
                  </a:schemeClr>
                </a:solidFill>
              </a:rPr>
              <a:t>ambiti territoriali sociali</a:t>
            </a:r>
            <a:r>
              <a:rPr lang="it-IT" sz="1200" dirty="0">
                <a:solidFill>
                  <a:schemeClr val="accent1">
                    <a:lumMod val="50000"/>
                  </a:schemeClr>
                </a:solidFill>
              </a:rPr>
              <a:t>, comprendono il territorio di più comuni che si associano per gestire i servizi sociali di base. Gli ambiti territoriali sociali sono ricompresi nel territorio del distretto sociosanitario</a:t>
            </a:r>
          </a:p>
          <a:p>
            <a:pPr algn="l"/>
            <a:endParaRPr lang="it-IT" sz="1200" dirty="0">
              <a:solidFill>
                <a:schemeClr val="accent1">
                  <a:lumMod val="50000"/>
                </a:schemeClr>
              </a:solidFill>
            </a:endParaRPr>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algn="just"/>
            <a:r>
              <a:rPr lang="it-IT" sz="1200" dirty="0">
                <a:solidFill>
                  <a:schemeClr val="accent1">
                    <a:lumMod val="50000"/>
                  </a:schemeClr>
                </a:solidFill>
              </a:rPr>
              <a:t>La legge </a:t>
            </a:r>
            <a:r>
              <a:rPr lang="it-IT" sz="1200" dirty="0" smtClean="0">
                <a:solidFill>
                  <a:schemeClr val="accent1">
                    <a:lumMod val="50000"/>
                  </a:schemeClr>
                </a:solidFill>
              </a:rPr>
              <a:t> regionale </a:t>
            </a:r>
            <a:r>
              <a:rPr lang="it-IT" sz="1200" b="1" dirty="0" smtClean="0">
                <a:solidFill>
                  <a:schemeClr val="accent1">
                    <a:lumMod val="50000"/>
                  </a:schemeClr>
                </a:solidFill>
              </a:rPr>
              <a:t>all’articolo 62 </a:t>
            </a:r>
            <a:r>
              <a:rPr lang="it-IT" sz="1200" dirty="0" smtClean="0">
                <a:solidFill>
                  <a:schemeClr val="accent1">
                    <a:lumMod val="50000"/>
                  </a:schemeClr>
                </a:solidFill>
              </a:rPr>
              <a:t>rimanda </a:t>
            </a:r>
            <a:r>
              <a:rPr lang="it-IT" sz="1200" dirty="0">
                <a:solidFill>
                  <a:schemeClr val="accent1">
                    <a:lumMod val="50000"/>
                  </a:schemeClr>
                </a:solidFill>
              </a:rPr>
              <a:t>al </a:t>
            </a:r>
            <a:r>
              <a:rPr lang="it-IT" sz="1200" b="1" dirty="0">
                <a:solidFill>
                  <a:schemeClr val="accent1">
                    <a:lumMod val="50000"/>
                  </a:schemeClr>
                </a:solidFill>
              </a:rPr>
              <a:t>Piano sociale integrato regionale</a:t>
            </a:r>
            <a:r>
              <a:rPr lang="it-IT" sz="1200" dirty="0">
                <a:solidFill>
                  <a:schemeClr val="accent1">
                    <a:lumMod val="50000"/>
                  </a:schemeClr>
                </a:solidFill>
              </a:rPr>
              <a:t> (</a:t>
            </a:r>
            <a:r>
              <a:rPr lang="it-IT" sz="1200" dirty="0" err="1">
                <a:solidFill>
                  <a:schemeClr val="accent1">
                    <a:lumMod val="50000"/>
                  </a:schemeClr>
                </a:solidFill>
              </a:rPr>
              <a:t>Psir</a:t>
            </a:r>
            <a:r>
              <a:rPr lang="it-IT" sz="1200" dirty="0">
                <a:solidFill>
                  <a:schemeClr val="accent1">
                    <a:lumMod val="50000"/>
                  </a:schemeClr>
                </a:solidFill>
              </a:rPr>
              <a:t>) che definisce:</a:t>
            </a:r>
          </a:p>
          <a:p>
            <a:pPr lvl="0" algn="just">
              <a:buFont typeface="Wingdings" pitchFamily="2" charset="2"/>
              <a:buChar char="ü"/>
            </a:pPr>
            <a:r>
              <a:rPr lang="it-IT" sz="1200" dirty="0">
                <a:solidFill>
                  <a:schemeClr val="accent1">
                    <a:lumMod val="50000"/>
                  </a:schemeClr>
                </a:solidFill>
              </a:rPr>
              <a:t>gli obiettivi di benessere sociale da perseguire</a:t>
            </a:r>
          </a:p>
          <a:p>
            <a:pPr lvl="0" algn="just">
              <a:buFont typeface="Wingdings" pitchFamily="2" charset="2"/>
              <a:buChar char="ü"/>
            </a:pPr>
            <a:r>
              <a:rPr lang="it-IT" sz="1200" dirty="0">
                <a:solidFill>
                  <a:schemeClr val="accent1">
                    <a:lumMod val="50000"/>
                  </a:schemeClr>
                </a:solidFill>
              </a:rPr>
              <a:t>le priorità regionali di intervento</a:t>
            </a:r>
          </a:p>
          <a:p>
            <a:pPr lvl="0" algn="just">
              <a:buFont typeface="Wingdings" pitchFamily="2" charset="2"/>
              <a:buChar char="ü"/>
            </a:pPr>
            <a:r>
              <a:rPr lang="it-IT" sz="1200" dirty="0">
                <a:solidFill>
                  <a:schemeClr val="accent1">
                    <a:lumMod val="50000"/>
                  </a:schemeClr>
                </a:solidFill>
              </a:rPr>
              <a:t>gli indirizzi per favorire l'adozione di criteri omogenei sul territorio regionale per l'accesso alle prestazioni sociali</a:t>
            </a:r>
          </a:p>
          <a:p>
            <a:pPr lvl="0" algn="just">
              <a:buFont typeface="Wingdings" pitchFamily="2" charset="2"/>
              <a:buChar char="ü"/>
            </a:pPr>
            <a:r>
              <a:rPr lang="it-IT" sz="1200" dirty="0">
                <a:solidFill>
                  <a:schemeClr val="accent1">
                    <a:lumMod val="50000"/>
                  </a:schemeClr>
                </a:solidFill>
              </a:rPr>
              <a:t>gli indirizzi per la predisposizione dei piani di distretto sociosanitario</a:t>
            </a:r>
          </a:p>
          <a:p>
            <a:pPr lvl="0" algn="just">
              <a:buFont typeface="Wingdings" pitchFamily="2" charset="2"/>
              <a:buChar char="ü"/>
            </a:pPr>
            <a:r>
              <a:rPr lang="it-IT" sz="1200" dirty="0">
                <a:solidFill>
                  <a:schemeClr val="accent1">
                    <a:lumMod val="50000"/>
                  </a:schemeClr>
                </a:solidFill>
              </a:rPr>
              <a:t>le risorse regionali per il co-finanziamento delle attività</a:t>
            </a:r>
            <a:r>
              <a:rPr lang="it-IT" sz="1200" dirty="0" smtClean="0">
                <a:solidFill>
                  <a:schemeClr val="accent1">
                    <a:lumMod val="50000"/>
                  </a:schemeClr>
                </a:solidFill>
              </a:rPr>
              <a:t>.</a:t>
            </a:r>
          </a:p>
          <a:p>
            <a:pPr lvl="0" algn="just">
              <a:buFont typeface="Wingdings" pitchFamily="2" charset="2"/>
              <a:buChar char="ü"/>
            </a:pPr>
            <a:endParaRPr lang="it-IT" sz="1200" dirty="0">
              <a:solidFill>
                <a:schemeClr val="accent1">
                  <a:lumMod val="50000"/>
                </a:schemeClr>
              </a:solidFill>
            </a:endParaRPr>
          </a:p>
          <a:p>
            <a:pPr lvl="0" algn="just"/>
            <a:r>
              <a:rPr lang="it-IT" sz="1200" b="1" dirty="0" smtClean="0">
                <a:solidFill>
                  <a:schemeClr val="accent1">
                    <a:lumMod val="50000"/>
                  </a:schemeClr>
                </a:solidFill>
              </a:rPr>
              <a:t>L’articolo 25</a:t>
            </a:r>
            <a:r>
              <a:rPr lang="it-IT" sz="1200" dirty="0" smtClean="0">
                <a:solidFill>
                  <a:schemeClr val="accent1">
                    <a:lumMod val="50000"/>
                  </a:schemeClr>
                </a:solidFill>
              </a:rPr>
              <a:t>, L.R. n. 12/2006 definisce che lo PSIR si doti di:</a:t>
            </a:r>
          </a:p>
          <a:p>
            <a:pPr lvl="0" algn="just"/>
            <a:endParaRPr lang="it-IT" sz="1050" dirty="0">
              <a:solidFill>
                <a:schemeClr val="accent1">
                  <a:lumMod val="50000"/>
                </a:schemeClr>
              </a:solidFill>
            </a:endParaRPr>
          </a:p>
          <a:p>
            <a:pPr lvl="0" algn="just"/>
            <a:r>
              <a:rPr lang="it-IT" sz="1200" b="1" dirty="0" smtClean="0">
                <a:solidFill>
                  <a:schemeClr val="accent1">
                    <a:lumMod val="50000"/>
                  </a:schemeClr>
                </a:solidFill>
              </a:rPr>
              <a:t>AZIONI </a:t>
            </a:r>
            <a:r>
              <a:rPr lang="it-IT" sz="1200" b="1" dirty="0" err="1" smtClean="0">
                <a:solidFill>
                  <a:schemeClr val="accent1">
                    <a:lumMod val="50000"/>
                  </a:schemeClr>
                </a:solidFill>
              </a:rPr>
              <a:t>DI</a:t>
            </a:r>
            <a:r>
              <a:rPr lang="it-IT" sz="1200" b="1" dirty="0" smtClean="0">
                <a:solidFill>
                  <a:schemeClr val="accent1">
                    <a:lumMod val="50000"/>
                  </a:schemeClr>
                </a:solidFill>
              </a:rPr>
              <a:t> SISTEMA</a:t>
            </a:r>
            <a:r>
              <a:rPr lang="it-IT" sz="1200" dirty="0" smtClean="0">
                <a:solidFill>
                  <a:schemeClr val="accent1">
                    <a:lumMod val="50000"/>
                  </a:schemeClr>
                </a:solidFill>
              </a:rPr>
              <a:t> comprendenti assetti politico-istituzionali e tecnico-organizzativi, il finanziamento dei servizi nonché le modalità operative e le azioni di supporto al funzionamento della rete integrata dei servizi per il raggiungimento degli obiettivi del piano</a:t>
            </a:r>
          </a:p>
          <a:p>
            <a:pPr lvl="0" algn="just"/>
            <a:endParaRPr lang="it-IT" sz="1200" dirty="0">
              <a:solidFill>
                <a:schemeClr val="accent1">
                  <a:lumMod val="50000"/>
                </a:schemeClr>
              </a:solidFill>
            </a:endParaRPr>
          </a:p>
          <a:p>
            <a:pPr lvl="0" algn="just"/>
            <a:r>
              <a:rPr lang="it-IT" sz="1200" b="1" dirty="0" smtClean="0">
                <a:solidFill>
                  <a:schemeClr val="accent1">
                    <a:lumMod val="50000"/>
                  </a:schemeClr>
                </a:solidFill>
              </a:rPr>
              <a:t>AZIONI TEMATICHE  </a:t>
            </a:r>
            <a:r>
              <a:rPr lang="it-IT" sz="1200" dirty="0" smtClean="0">
                <a:solidFill>
                  <a:schemeClr val="accent1">
                    <a:lumMod val="50000"/>
                  </a:schemeClr>
                </a:solidFill>
              </a:rPr>
              <a:t>secondo un criterio di trasversalità nelle risposte ai bisogni individuando aree :</a:t>
            </a:r>
          </a:p>
          <a:p>
            <a:pPr lvl="0" algn="just">
              <a:buFont typeface="Wingdings" pitchFamily="2" charset="2"/>
              <a:buChar char="ü"/>
            </a:pPr>
            <a:r>
              <a:rPr lang="it-IT" sz="1200" dirty="0" smtClean="0">
                <a:solidFill>
                  <a:schemeClr val="accent1">
                    <a:lumMod val="50000"/>
                  </a:schemeClr>
                </a:solidFill>
              </a:rPr>
              <a:t>Prevenzione e sviluppo di comunità</a:t>
            </a:r>
          </a:p>
          <a:p>
            <a:pPr lvl="0" algn="just">
              <a:buFont typeface="Wingdings" pitchFamily="2" charset="2"/>
              <a:buChar char="ü"/>
            </a:pPr>
            <a:r>
              <a:rPr lang="it-IT" sz="1200" dirty="0" smtClean="0">
                <a:solidFill>
                  <a:schemeClr val="accent1">
                    <a:lumMod val="50000"/>
                  </a:schemeClr>
                </a:solidFill>
              </a:rPr>
              <a:t>Contrasto alla povertà e inclusione sociale</a:t>
            </a:r>
          </a:p>
          <a:p>
            <a:pPr lvl="0" algn="just">
              <a:buFont typeface="Wingdings" pitchFamily="2" charset="2"/>
              <a:buChar char="ü"/>
            </a:pPr>
            <a:r>
              <a:rPr lang="it-IT" sz="1200" dirty="0" smtClean="0">
                <a:solidFill>
                  <a:schemeClr val="accent1">
                    <a:lumMod val="50000"/>
                  </a:schemeClr>
                </a:solidFill>
              </a:rPr>
              <a:t>Tutela dei minori, delle vittime, delle persone con fragilità sociale</a:t>
            </a:r>
          </a:p>
          <a:p>
            <a:pPr lvl="0" algn="just">
              <a:buFont typeface="Wingdings" pitchFamily="2" charset="2"/>
              <a:buChar char="ü"/>
            </a:pPr>
            <a:r>
              <a:rPr lang="it-IT" sz="1200" dirty="0" smtClean="0">
                <a:solidFill>
                  <a:schemeClr val="accent1">
                    <a:lumMod val="50000"/>
                  </a:schemeClr>
                </a:solidFill>
              </a:rPr>
              <a:t>Politiche per la Non Autosufficienza </a:t>
            </a:r>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r>
              <a:rPr lang="it-IT" sz="1600" b="1" dirty="0" smtClean="0">
                <a:solidFill>
                  <a:srgbClr val="002060"/>
                </a:solidFill>
              </a:rPr>
              <a:t>Il Consiglio Regionale - Assemblea Legislativa della Liguria</a:t>
            </a:r>
          </a:p>
          <a:p>
            <a:pPr algn="just"/>
            <a:r>
              <a:rPr lang="it-IT" sz="1600" b="1" dirty="0" smtClean="0">
                <a:solidFill>
                  <a:srgbClr val="002060"/>
                </a:solidFill>
              </a:rPr>
              <a:t>Deliberazione n.18 del 6.08.2013 </a:t>
            </a:r>
          </a:p>
          <a:p>
            <a:pPr algn="just"/>
            <a:r>
              <a:rPr lang="it-IT" sz="1600" b="1" dirty="0" smtClean="0">
                <a:solidFill>
                  <a:srgbClr val="002060"/>
                </a:solidFill>
              </a:rPr>
              <a:t>approvazione del Piano Sociale Integrato Regionale – </a:t>
            </a:r>
            <a:r>
              <a:rPr lang="it-IT" sz="1600" b="1" dirty="0" err="1" smtClean="0">
                <a:solidFill>
                  <a:srgbClr val="002060"/>
                </a:solidFill>
              </a:rPr>
              <a:t>Psir</a:t>
            </a:r>
            <a:r>
              <a:rPr lang="it-IT" sz="1600" b="1" dirty="0" smtClean="0">
                <a:solidFill>
                  <a:srgbClr val="002060"/>
                </a:solidFill>
              </a:rPr>
              <a:t>  2013-2015</a:t>
            </a:r>
          </a:p>
          <a:p>
            <a:pPr algn="just"/>
            <a:r>
              <a:rPr lang="it-IT" sz="1600" b="1" dirty="0" smtClean="0">
                <a:solidFill>
                  <a:srgbClr val="002060"/>
                </a:solidFill>
              </a:rPr>
              <a:t>ai sensi artt. 25 e 26, L. R. 12 del 24.05.2006 </a:t>
            </a:r>
          </a:p>
          <a:p>
            <a:pPr algn="just"/>
            <a:r>
              <a:rPr lang="it-IT" sz="1600" b="1" dirty="0" smtClean="0">
                <a:solidFill>
                  <a:srgbClr val="002060"/>
                </a:solidFill>
              </a:rPr>
              <a:t>"Promozione del Sistema integrato di servizi sociali e sociosanitari“</a:t>
            </a:r>
          </a:p>
          <a:p>
            <a:pPr algn="just"/>
            <a:endParaRPr lang="it-IT" sz="1600" b="1" dirty="0" smtClean="0">
              <a:solidFill>
                <a:srgbClr val="002060"/>
              </a:solidFill>
            </a:endParaRPr>
          </a:p>
          <a:p>
            <a:pPr algn="just"/>
            <a:endParaRPr lang="it-IT" sz="600" dirty="0" smtClean="0">
              <a:solidFill>
                <a:srgbClr val="002060"/>
              </a:solidFill>
            </a:endParaRPr>
          </a:p>
          <a:p>
            <a:pPr algn="just"/>
            <a:r>
              <a:rPr lang="it-IT" sz="1800" dirty="0" smtClean="0">
                <a:solidFill>
                  <a:srgbClr val="002060"/>
                </a:solidFill>
              </a:rPr>
              <a:t>Il Piano Sociale Integrato Regionale é</a:t>
            </a:r>
          </a:p>
          <a:p>
            <a:pPr algn="just">
              <a:buFont typeface="Wingdings" pitchFamily="2" charset="2"/>
              <a:buChar char="Ø"/>
            </a:pPr>
            <a:r>
              <a:rPr lang="it-IT" sz="1800" dirty="0" smtClean="0">
                <a:solidFill>
                  <a:srgbClr val="002060"/>
                </a:solidFill>
              </a:rPr>
              <a:t>atto amministrativo di pianificazione</a:t>
            </a:r>
          </a:p>
          <a:p>
            <a:pPr algn="just">
              <a:buFont typeface="Wingdings" pitchFamily="2" charset="2"/>
              <a:buChar char="Ø"/>
            </a:pPr>
            <a:r>
              <a:rPr lang="it-IT" sz="1800" dirty="0" smtClean="0">
                <a:solidFill>
                  <a:srgbClr val="002060"/>
                </a:solidFill>
              </a:rPr>
              <a:t>occasione per un laboratorio di idee</a:t>
            </a:r>
          </a:p>
          <a:p>
            <a:pPr algn="just">
              <a:buFont typeface="Wingdings" pitchFamily="2" charset="2"/>
              <a:buChar char="Ø"/>
            </a:pPr>
            <a:r>
              <a:rPr lang="it-IT" sz="1800" dirty="0" smtClean="0">
                <a:solidFill>
                  <a:srgbClr val="002060"/>
                </a:solidFill>
              </a:rPr>
              <a:t>confronto sulla programmazione, organizzazione e realizzazione di un modello di politiche sociali sostenibile in un contesto in trasformazione</a:t>
            </a:r>
          </a:p>
          <a:p>
            <a:pPr algn="just"/>
            <a:r>
              <a:rPr lang="it-IT" sz="1600" baseline="30000" dirty="0" smtClean="0">
                <a:solidFill>
                  <a:srgbClr val="002060"/>
                </a:solidFill>
              </a:rPr>
              <a:t>	</a:t>
            </a:r>
            <a:endParaRPr lang="it-IT" sz="1600" dirty="0" smtClean="0">
              <a:solidFill>
                <a:srgbClr val="002060"/>
              </a:solidFill>
            </a:endParaRP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85728"/>
            <a:ext cx="7772400" cy="1470025"/>
          </a:xfrm>
        </p:spPr>
        <p:txBody>
          <a:bodyPr>
            <a:noAutofit/>
          </a:bodyPr>
          <a:lstStyle/>
          <a:p>
            <a:r>
              <a:rPr lang="it-IT" sz="3200" dirty="0" smtClean="0">
                <a:solidFill>
                  <a:srgbClr val="0070C0"/>
                </a:solidFill>
              </a:rPr>
              <a:t>Il Welfare del 2000 </a:t>
            </a:r>
            <a:br>
              <a:rPr lang="it-IT" sz="3200" dirty="0" smtClean="0">
                <a:solidFill>
                  <a:srgbClr val="0070C0"/>
                </a:solidFill>
              </a:rPr>
            </a:br>
            <a:r>
              <a:rPr lang="it-IT" sz="3200" dirty="0" smtClean="0">
                <a:solidFill>
                  <a:srgbClr val="0070C0"/>
                </a:solidFill>
              </a:rPr>
              <a:t>Dalla Legge 328/2000 allo PSIR 2013-2015</a:t>
            </a:r>
            <a:endParaRPr lang="it-IT" sz="3200" dirty="0">
              <a:solidFill>
                <a:srgbClr val="0070C0"/>
              </a:solidFill>
            </a:endParaRPr>
          </a:p>
        </p:txBody>
      </p:sp>
      <p:sp>
        <p:nvSpPr>
          <p:cNvPr id="3" name="Sottotitolo 2"/>
          <p:cNvSpPr>
            <a:spLocks noGrp="1"/>
          </p:cNvSpPr>
          <p:nvPr>
            <p:ph type="subTitle" idx="1"/>
          </p:nvPr>
        </p:nvSpPr>
        <p:spPr>
          <a:xfrm>
            <a:off x="1071538" y="1714488"/>
            <a:ext cx="6929486" cy="4286280"/>
          </a:xfrm>
        </p:spPr>
        <p:txBody>
          <a:bodyPr>
            <a:normAutofit/>
          </a:bodyPr>
          <a:lstStyle/>
          <a:p>
            <a:pPr algn="just"/>
            <a:endParaRPr lang="it-IT" sz="1400" dirty="0" smtClean="0">
              <a:solidFill>
                <a:srgbClr val="002060"/>
              </a:solidFill>
            </a:endParaRPr>
          </a:p>
          <a:p>
            <a:pPr algn="just"/>
            <a:endParaRPr lang="it-IT" sz="1400" dirty="0" smtClean="0">
              <a:solidFill>
                <a:srgbClr val="002060"/>
              </a:solidFill>
            </a:endParaRPr>
          </a:p>
          <a:p>
            <a:pPr algn="just"/>
            <a:r>
              <a:rPr lang="it-IT" sz="1400" dirty="0" smtClean="0">
                <a:solidFill>
                  <a:srgbClr val="002060"/>
                </a:solidFill>
              </a:rPr>
              <a:t>Il documento di Piano si apre con la citazione di un proverbio africano:</a:t>
            </a:r>
          </a:p>
          <a:p>
            <a:pPr algn="just"/>
            <a:endParaRPr lang="it-IT" sz="1400" b="1" dirty="0" smtClean="0">
              <a:solidFill>
                <a:srgbClr val="002060"/>
              </a:solidFill>
            </a:endParaRPr>
          </a:p>
          <a:p>
            <a:pPr algn="just"/>
            <a:r>
              <a:rPr lang="it-IT" sz="1400" b="1" dirty="0" smtClean="0">
                <a:solidFill>
                  <a:srgbClr val="002060"/>
                </a:solidFill>
              </a:rPr>
              <a:t>“Se vuoi andare veloce, vai da solo. Se vuoi andare lontano, andiamo insieme”</a:t>
            </a:r>
            <a:endParaRPr lang="it-IT" sz="1400" dirty="0" smtClean="0">
              <a:solidFill>
                <a:srgbClr val="002060"/>
              </a:solidFill>
            </a:endParaRPr>
          </a:p>
          <a:p>
            <a:pPr algn="just"/>
            <a:endParaRPr lang="it-IT" sz="1400" dirty="0" smtClean="0">
              <a:solidFill>
                <a:srgbClr val="002060"/>
              </a:solidFill>
            </a:endParaRPr>
          </a:p>
          <a:p>
            <a:pPr algn="just"/>
            <a:r>
              <a:rPr lang="it-IT" sz="1400" dirty="0" smtClean="0">
                <a:solidFill>
                  <a:srgbClr val="002060"/>
                </a:solidFill>
              </a:rPr>
              <a:t>La scelta di questo proverbio  per evidenziare che  </a:t>
            </a:r>
            <a:r>
              <a:rPr lang="it-IT" sz="1400" i="1" dirty="0" smtClean="0">
                <a:solidFill>
                  <a:srgbClr val="002060"/>
                </a:solidFill>
              </a:rPr>
              <a:t>Integrazione</a:t>
            </a:r>
            <a:r>
              <a:rPr lang="it-IT" sz="1400" dirty="0" smtClean="0">
                <a:solidFill>
                  <a:srgbClr val="002060"/>
                </a:solidFill>
              </a:rPr>
              <a:t> ed </a:t>
            </a:r>
            <a:r>
              <a:rPr lang="it-IT" sz="1400" i="1" dirty="0" smtClean="0">
                <a:solidFill>
                  <a:srgbClr val="002060"/>
                </a:solidFill>
              </a:rPr>
              <a:t>equità</a:t>
            </a:r>
            <a:r>
              <a:rPr lang="it-IT" sz="1400" dirty="0" smtClean="0">
                <a:solidFill>
                  <a:srgbClr val="002060"/>
                </a:solidFill>
              </a:rPr>
              <a:t> sono i valori fondanti della pianificazione sociale regionale. </a:t>
            </a:r>
          </a:p>
          <a:p>
            <a:pPr algn="just"/>
            <a:endParaRPr lang="it-IT" sz="1400" dirty="0" smtClean="0">
              <a:solidFill>
                <a:srgbClr val="002060"/>
              </a:solidFill>
            </a:endParaRPr>
          </a:p>
          <a:p>
            <a:pPr algn="just"/>
            <a:r>
              <a:rPr lang="it-IT" sz="1400" dirty="0" smtClean="0">
                <a:solidFill>
                  <a:srgbClr val="002060"/>
                </a:solidFill>
              </a:rPr>
              <a:t>L’</a:t>
            </a:r>
            <a:r>
              <a:rPr lang="it-IT" sz="1400" b="1" i="1" dirty="0" smtClean="0">
                <a:solidFill>
                  <a:srgbClr val="002060"/>
                </a:solidFill>
              </a:rPr>
              <a:t>integrazione</a:t>
            </a:r>
            <a:r>
              <a:rPr lang="it-IT" sz="1400" dirty="0" smtClean="0">
                <a:solidFill>
                  <a:srgbClr val="002060"/>
                </a:solidFill>
              </a:rPr>
              <a:t> ha valore </a:t>
            </a:r>
            <a:r>
              <a:rPr lang="it-IT" sz="1400" b="1" dirty="0" smtClean="0">
                <a:solidFill>
                  <a:srgbClr val="002060"/>
                </a:solidFill>
              </a:rPr>
              <a:t>strategico</a:t>
            </a:r>
            <a:r>
              <a:rPr lang="it-IT" sz="1400" dirty="0" smtClean="0">
                <a:solidFill>
                  <a:srgbClr val="002060"/>
                </a:solidFill>
              </a:rPr>
              <a:t> e </a:t>
            </a:r>
            <a:r>
              <a:rPr lang="it-IT" sz="1400" b="1" dirty="0" smtClean="0">
                <a:solidFill>
                  <a:srgbClr val="002060"/>
                </a:solidFill>
              </a:rPr>
              <a:t>metodologico</a:t>
            </a:r>
            <a:endParaRPr lang="it-IT" sz="1400" dirty="0" smtClean="0">
              <a:solidFill>
                <a:srgbClr val="002060"/>
              </a:solidFill>
            </a:endParaRPr>
          </a:p>
          <a:p>
            <a:pPr algn="just"/>
            <a:r>
              <a:rPr lang="it-IT" sz="1400" dirty="0" smtClean="0">
                <a:solidFill>
                  <a:srgbClr val="002060"/>
                </a:solidFill>
              </a:rPr>
              <a:t>riguarda la “messa in comune” </a:t>
            </a:r>
          </a:p>
          <a:p>
            <a:pPr algn="just"/>
            <a:r>
              <a:rPr lang="it-IT" sz="1400" dirty="0" smtClean="0">
                <a:solidFill>
                  <a:srgbClr val="002060"/>
                </a:solidFill>
              </a:rPr>
              <a:t>di istituzioni, professionalità, operatività. </a:t>
            </a:r>
          </a:p>
          <a:p>
            <a:pPr algn="just"/>
            <a:endParaRPr lang="it-IT" sz="1400" dirty="0" smtClean="0">
              <a:solidFill>
                <a:srgbClr val="002060"/>
              </a:solidFill>
            </a:endParaRPr>
          </a:p>
          <a:p>
            <a:pPr algn="just"/>
            <a:r>
              <a:rPr lang="it-IT" sz="1400" b="1" dirty="0" smtClean="0">
                <a:solidFill>
                  <a:srgbClr val="002060"/>
                </a:solidFill>
              </a:rPr>
              <a:t>L’equità riguarda la diminuzione delle disparità di trattamento.</a:t>
            </a:r>
          </a:p>
          <a:p>
            <a:pPr algn="just"/>
            <a:endParaRPr lang="it-IT" sz="1200" dirty="0">
              <a:solidFill>
                <a:schemeClr val="accent1">
                  <a:lumMod val="50000"/>
                </a:schemeClr>
              </a:solidFill>
            </a:endParaRPr>
          </a:p>
          <a:p>
            <a:endParaRPr lang="it-IT" sz="1050" dirty="0"/>
          </a:p>
        </p:txBody>
      </p:sp>
      <p:sp>
        <p:nvSpPr>
          <p:cNvPr id="4" name="WordArt 33"/>
          <p:cNvSpPr>
            <a:spLocks noChangeArrowheads="1" noChangeShapeType="1" noTextEdit="1"/>
          </p:cNvSpPr>
          <p:nvPr/>
        </p:nvSpPr>
        <p:spPr bwMode="auto">
          <a:xfrm>
            <a:off x="8501090" y="6357959"/>
            <a:ext cx="442885" cy="214314"/>
          </a:xfrm>
          <a:prstGeom prst="rect">
            <a:avLst/>
          </a:prstGeom>
        </p:spPr>
        <p:txBody>
          <a:bodyPr wrap="none" fromWordArt="1">
            <a:prstTxWarp prst="textPlain">
              <a:avLst>
                <a:gd name="adj" fmla="val 50000"/>
              </a:avLst>
            </a:prstTxWarp>
          </a:bodyPr>
          <a:lstStyle/>
          <a:p>
            <a:pPr algn="ctr"/>
            <a:r>
              <a:rPr lang="it-IT" sz="1200" b="1" i="1" kern="1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rPr>
              <a:t>mcp</a:t>
            </a:r>
            <a:endParaRPr lang="it-IT" sz="1200" b="1" i="1" kern="10" dirty="0">
              <a:ln w="12700" algn="ctr">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Cambri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1404</Words>
  <Application>Microsoft Office PowerPoint</Application>
  <PresentationFormat>Presentazione su schermo (4:3)</PresentationFormat>
  <Paragraphs>255</Paragraphs>
  <Slides>17</Slides>
  <Notes>2</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Tema di Office</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lpstr>Il Welfare del 2000  Dalla Legge 328/2000 allo PSIR 2013-2015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Welfare del 2000  Dalla Legge 328/200 allo PSIR 2013-2015</dc:title>
  <dc:creator>RED</dc:creator>
  <cp:lastModifiedBy>RED</cp:lastModifiedBy>
  <cp:revision>54</cp:revision>
  <dcterms:created xsi:type="dcterms:W3CDTF">2014-10-13T18:43:37Z</dcterms:created>
  <dcterms:modified xsi:type="dcterms:W3CDTF">2014-10-28T20:30:27Z</dcterms:modified>
</cp:coreProperties>
</file>